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35"/>
  </p:handoutMasterIdLst>
  <p:sldIdLst>
    <p:sldId id="536" r:id="rId3"/>
    <p:sldId id="678" r:id="rId4"/>
    <p:sldId id="675" r:id="rId6"/>
    <p:sldId id="676" r:id="rId7"/>
    <p:sldId id="677" r:id="rId8"/>
    <p:sldId id="652" r:id="rId9"/>
    <p:sldId id="653" r:id="rId10"/>
    <p:sldId id="654" r:id="rId11"/>
    <p:sldId id="662" r:id="rId12"/>
    <p:sldId id="664" r:id="rId13"/>
    <p:sldId id="665" r:id="rId14"/>
    <p:sldId id="713" r:id="rId15"/>
    <p:sldId id="433" r:id="rId16"/>
    <p:sldId id="655" r:id="rId17"/>
    <p:sldId id="697" r:id="rId18"/>
    <p:sldId id="698" r:id="rId19"/>
    <p:sldId id="657" r:id="rId20"/>
    <p:sldId id="656" r:id="rId21"/>
    <p:sldId id="658" r:id="rId22"/>
    <p:sldId id="699" r:id="rId23"/>
    <p:sldId id="700" r:id="rId24"/>
    <p:sldId id="701" r:id="rId25"/>
    <p:sldId id="659" r:id="rId26"/>
    <p:sldId id="660" r:id="rId27"/>
    <p:sldId id="702" r:id="rId28"/>
    <p:sldId id="703" r:id="rId29"/>
    <p:sldId id="661" r:id="rId30"/>
    <p:sldId id="704" r:id="rId31"/>
    <p:sldId id="707" r:id="rId32"/>
    <p:sldId id="714" r:id="rId33"/>
    <p:sldId id="262" r:id="rId34"/>
  </p:sldIdLst>
  <p:sldSz cx="12192000" cy="6858000"/>
  <p:notesSz cx="6858000" cy="9144000"/>
  <p:embeddedFontLst>
    <p:embeddedFont>
      <p:font typeface="微软雅黑" panose="020B0503020204020204" charset="-122"/>
      <p:regular r:id="rId39"/>
    </p:embeddedFont>
    <p:embeddedFont>
      <p:font typeface="思源黑体 Regular" panose="020B0500000000000000" charset="-122"/>
      <p:regular r:id="rId40"/>
    </p:embeddedFont>
    <p:embeddedFont>
      <p:font typeface="思源黑体 Medium" panose="020B0600000000000000" charset="-122"/>
      <p:regular r:id="rId41"/>
    </p:embeddedFont>
    <p:embeddedFont>
      <p:font typeface="思源黑体 Light" panose="020B0300000000000000" charset="-122"/>
      <p:regular r:id="rId42"/>
    </p:embeddedFont>
    <p:embeddedFont>
      <p:font typeface="Calibri" panose="020F0502020204030204" charset="0"/>
      <p:regular r:id="rId43"/>
      <p:bold r:id="rId44"/>
      <p:italic r:id="rId45"/>
      <p:boldItalic r:id="rId46"/>
    </p:embeddedFont>
  </p:embeddedFontLst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2" userDrawn="1">
          <p15:clr>
            <a:srgbClr val="A4A3A4"/>
          </p15:clr>
        </p15:guide>
        <p15:guide id="2" pos="2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00000"/>
    <a:srgbClr val="595959"/>
    <a:srgbClr val="F57B32"/>
    <a:srgbClr val="7BD732"/>
    <a:srgbClr val="1965DC"/>
    <a:srgbClr val="FF8B3E"/>
    <a:srgbClr val="F08437"/>
    <a:srgbClr val="5DADF7"/>
    <a:srgbClr val="235B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67" y="62"/>
      </p:cViewPr>
      <p:guideLst>
        <p:guide orient="horz" pos="982"/>
        <p:guide pos="26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7" Type="http://schemas.openxmlformats.org/officeDocument/2006/relationships/tags" Target="tags/tag379.xml"/><Relationship Id="rId46" Type="http://schemas.openxmlformats.org/officeDocument/2006/relationships/font" Target="fonts/font8.fntdata"/><Relationship Id="rId45" Type="http://schemas.openxmlformats.org/officeDocument/2006/relationships/font" Target="fonts/font7.fntdata"/><Relationship Id="rId44" Type="http://schemas.openxmlformats.org/officeDocument/2006/relationships/font" Target="fonts/font6.fntdata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slide" Target="slides/slide2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657" y="1143000"/>
            <a:ext cx="548668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推测王总之前提到的万摩科技</a:t>
            </a:r>
            <a:r>
              <a:rPr lang="en-US" altLang="zh-CN"/>
              <a:t> denovo </a:t>
            </a:r>
            <a:r>
              <a:rPr lang="zh-CN" altLang="en-US"/>
              <a:t>人工智能流程应当如何</a:t>
            </a:r>
            <a:r>
              <a:rPr lang="zh-CN" altLang="en-US"/>
              <a:t>搭建。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一个计算机程序被称为可以学习，是指它能够真能对某个特定任务</a:t>
            </a:r>
            <a:r>
              <a:rPr lang="en-US" altLang="zh-CN"/>
              <a:t>T</a:t>
            </a:r>
            <a:r>
              <a:rPr lang="zh-CN" altLang="en-US"/>
              <a:t>，和某个性能指标</a:t>
            </a:r>
            <a:r>
              <a:rPr lang="en-US" altLang="zh-CN"/>
              <a:t>P</a:t>
            </a:r>
            <a:r>
              <a:rPr lang="zh-CN" altLang="en-US"/>
              <a:t>，从经验</a:t>
            </a:r>
            <a:r>
              <a:rPr lang="en-US" altLang="zh-CN"/>
              <a:t>E</a:t>
            </a:r>
            <a:r>
              <a:rPr lang="zh-CN" altLang="en-US"/>
              <a:t>中学习。这种学习特点是，他在</a:t>
            </a:r>
            <a:r>
              <a:rPr lang="en-US" altLang="zh-CN"/>
              <a:t>T</a:t>
            </a:r>
            <a:r>
              <a:rPr lang="zh-CN" altLang="en-US"/>
              <a:t>上的被</a:t>
            </a:r>
            <a:r>
              <a:rPr lang="en-US" altLang="zh-CN"/>
              <a:t>P</a:t>
            </a:r>
            <a:r>
              <a:rPr lang="zh-CN" altLang="en-US"/>
              <a:t>衡量的的性能，会随着经验</a:t>
            </a:r>
            <a:r>
              <a:rPr lang="en-US" altLang="zh-CN"/>
              <a:t>E</a:t>
            </a:r>
            <a:r>
              <a:rPr lang="zh-CN" altLang="en-US"/>
              <a:t>的增加而</a:t>
            </a:r>
            <a:r>
              <a:rPr lang="zh-CN" altLang="en-US"/>
              <a:t>提高。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人工智能领域所需大量研究者和</a:t>
            </a:r>
            <a:r>
              <a:rPr lang="zh-CN" altLang="en-US"/>
              <a:t>开发者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知其所以然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太阳</a:t>
            </a:r>
            <a:r>
              <a:rPr lang="zh-CN" altLang="en-US"/>
              <a:t>照常升起</a:t>
            </a:r>
            <a:endParaRPr lang="zh-CN" altLang="en-US"/>
          </a:p>
          <a:p>
            <a:r>
              <a:rPr lang="zh-CN" altLang="en-US"/>
              <a:t>特斯拉自动驾驶出车祸是算法不安全，人驾驶出车祸却被看作不可避免</a:t>
            </a:r>
            <a:r>
              <a:rPr lang="zh-CN" altLang="en-US"/>
              <a:t>的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公式推导涉及到向量，</a:t>
            </a:r>
            <a:r>
              <a:rPr lang="zh-CN" altLang="en-US"/>
              <a:t>约束条件，线性代数中的行列式等</a:t>
            </a:r>
            <a:r>
              <a:rPr lang="zh-CN" altLang="en-US"/>
              <a:t>内容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1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资源 6@4x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93580" y="260985"/>
            <a:ext cx="2177415" cy="238760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>
            <p:custDataLst>
              <p:tags r:id="rId3"/>
            </p:custDataLst>
          </p:nvPr>
        </p:nvSpPr>
        <p:spPr>
          <a:xfrm>
            <a:off x="311453" y="6513206"/>
            <a:ext cx="2735877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© oebiotech.2023   |   </a:t>
            </a: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上海欧易生物医学科技有限公司 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19100" y="6367780"/>
            <a:ext cx="11353800" cy="0"/>
          </a:xfrm>
          <a:prstGeom prst="line">
            <a:avLst/>
          </a:prstGeom>
          <a:ln w="9525">
            <a:gradFill>
              <a:gsLst>
                <a:gs pos="0">
                  <a:srgbClr val="1965DC"/>
                </a:gs>
                <a:gs pos="100000">
                  <a:srgbClr val="7BD73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60" y="6314400"/>
            <a:ext cx="2700266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405" y="6314400"/>
            <a:ext cx="396039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8474" y="6314400"/>
            <a:ext cx="2700266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60" y="774000"/>
            <a:ext cx="1097388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60" y="6314400"/>
            <a:ext cx="2700266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405" y="6314400"/>
            <a:ext cx="396039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8474" y="6314400"/>
            <a:ext cx="2700266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918" y="2484000"/>
            <a:ext cx="9800165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918" y="3560400"/>
            <a:ext cx="9800165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 userDrawn="1">
            <p:custDataLst>
              <p:tags r:id="rId2"/>
            </p:custDataLst>
          </p:nvPr>
        </p:nvSpPr>
        <p:spPr>
          <a:xfrm>
            <a:off x="424180" y="266065"/>
            <a:ext cx="32213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>
                <a:solidFill>
                  <a:srgbClr val="595959"/>
                </a:solidFill>
                <a:uFillTx/>
                <a:latin typeface="思源黑体 Regular" panose="020B0500000000000000" charset="-122"/>
                <a:ea typeface="思源黑体 Regular" panose="020B0500000000000000" charset="-122"/>
              </a:rPr>
              <a:t>输入页面标题</a:t>
            </a:r>
            <a:endParaRPr lang="zh-CN" altLang="en-US" sz="2800" spc="300">
              <a:solidFill>
                <a:srgbClr val="595959"/>
              </a:solidFill>
              <a:uFillTx/>
              <a:latin typeface="思源黑体 Regular" panose="020B0500000000000000" charset="-122"/>
              <a:ea typeface="思源黑体 Regular" panose="020B0500000000000000" charset="-122"/>
            </a:endParaRPr>
          </a:p>
        </p:txBody>
      </p:sp>
      <p:pic>
        <p:nvPicPr>
          <p:cNvPr id="7" name="图片 6" descr="资源 6@4x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4180" y="6552576"/>
            <a:ext cx="1590040" cy="174625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>
            <p:custDataLst>
              <p:tags r:id="rId5"/>
            </p:custDataLst>
          </p:nvPr>
        </p:nvSpPr>
        <p:spPr>
          <a:xfrm>
            <a:off x="9134813" y="6513206"/>
            <a:ext cx="2735877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© oebiotech.2023   |   </a:t>
            </a: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上海欧易生物医学科技有限公司 </a:t>
            </a:r>
            <a:endParaRPr lang="zh-CN" alt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6"/>
            </p:custDataLst>
          </p:nvPr>
        </p:nvCxnSpPr>
        <p:spPr>
          <a:xfrm>
            <a:off x="530225" y="1091565"/>
            <a:ext cx="748030" cy="0"/>
          </a:xfrm>
          <a:prstGeom prst="line">
            <a:avLst/>
          </a:prstGeom>
          <a:ln w="41275" cap="rnd">
            <a:gradFill>
              <a:gsLst>
                <a:gs pos="0">
                  <a:srgbClr val="1965DC"/>
                </a:gs>
                <a:gs pos="100000">
                  <a:srgbClr val="7BD73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 userDrawn="1">
            <p:custDataLst>
              <p:tags r:id="rId7"/>
            </p:custDataLst>
          </p:nvPr>
        </p:nvSpPr>
        <p:spPr>
          <a:xfrm>
            <a:off x="8980170" y="3726815"/>
            <a:ext cx="2790190" cy="2075815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>
            <p:custDataLst>
              <p:tags r:id="rId8"/>
            </p:custDataLst>
          </p:nvPr>
        </p:nvSpPr>
        <p:spPr>
          <a:xfrm>
            <a:off x="8980805" y="1559560"/>
            <a:ext cx="2790190" cy="2075815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>
            <p:custDataLst>
              <p:tags r:id="rId9"/>
            </p:custDataLst>
          </p:nvPr>
        </p:nvSpPr>
        <p:spPr>
          <a:xfrm>
            <a:off x="6096000" y="3726815"/>
            <a:ext cx="2790190" cy="2075815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>
            <p:custDataLst>
              <p:tags r:id="rId10"/>
            </p:custDataLst>
          </p:nvPr>
        </p:nvSpPr>
        <p:spPr>
          <a:xfrm>
            <a:off x="6096635" y="1559560"/>
            <a:ext cx="2790190" cy="2075815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 userDrawn="1">
            <p:custDataLst>
              <p:tags r:id="rId11"/>
            </p:custDataLst>
          </p:nvPr>
        </p:nvSpPr>
        <p:spPr>
          <a:xfrm>
            <a:off x="7145655" y="2444750"/>
            <a:ext cx="859155" cy="425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2600">
                <a:solidFill>
                  <a:srgbClr val="D2D2D2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图片</a:t>
            </a:r>
            <a:endParaRPr kumimoji="1" lang="en-US" altLang="zh-CN" sz="2600" dirty="0">
              <a:solidFill>
                <a:srgbClr val="D2D2D2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12" name="文本框 11"/>
          <p:cNvSpPr txBox="1"/>
          <p:nvPr userDrawn="1">
            <p:custDataLst>
              <p:tags r:id="rId12"/>
            </p:custDataLst>
          </p:nvPr>
        </p:nvSpPr>
        <p:spPr>
          <a:xfrm>
            <a:off x="7145847" y="4551998"/>
            <a:ext cx="859158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2600">
                <a:solidFill>
                  <a:srgbClr val="D2D2D2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图片</a:t>
            </a:r>
            <a:endParaRPr kumimoji="1" lang="en-US" altLang="zh-CN" sz="2600" dirty="0">
              <a:solidFill>
                <a:srgbClr val="D2D2D2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13" name="文本框 12"/>
          <p:cNvSpPr txBox="1"/>
          <p:nvPr userDrawn="1">
            <p:custDataLst>
              <p:tags r:id="rId13"/>
            </p:custDataLst>
          </p:nvPr>
        </p:nvSpPr>
        <p:spPr>
          <a:xfrm>
            <a:off x="9945370" y="4551998"/>
            <a:ext cx="859158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2600">
                <a:solidFill>
                  <a:srgbClr val="D2D2D2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图片</a:t>
            </a:r>
            <a:endParaRPr kumimoji="1" lang="en-US" altLang="zh-CN" sz="2600" dirty="0">
              <a:solidFill>
                <a:srgbClr val="D2D2D2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25" name="文本框 24"/>
          <p:cNvSpPr txBox="1"/>
          <p:nvPr userDrawn="1">
            <p:custDataLst>
              <p:tags r:id="rId14"/>
            </p:custDataLst>
          </p:nvPr>
        </p:nvSpPr>
        <p:spPr>
          <a:xfrm>
            <a:off x="9945370" y="2444750"/>
            <a:ext cx="859155" cy="425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kumimoji="1" lang="zh-CN" altLang="en-US" sz="2600">
                <a:solidFill>
                  <a:srgbClr val="D2D2D2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图片</a:t>
            </a:r>
            <a:endParaRPr kumimoji="1" lang="en-US" altLang="zh-CN" sz="2600" dirty="0">
              <a:solidFill>
                <a:srgbClr val="D2D2D2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sp>
        <p:nvSpPr>
          <p:cNvPr id="15" name="文本框 14"/>
          <p:cNvSpPr txBox="1"/>
          <p:nvPr userDrawn="1">
            <p:custDataLst>
              <p:tags r:id="rId15"/>
            </p:custDataLst>
          </p:nvPr>
        </p:nvSpPr>
        <p:spPr>
          <a:xfrm>
            <a:off x="424180" y="1559560"/>
            <a:ext cx="5106035" cy="309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fontAlgn="auto">
              <a:lnSpc>
                <a:spcPts val="1800"/>
              </a:lnSpc>
            </a:pPr>
            <a:r>
              <a:rPr lang="zh-CN" dirty="0">
                <a:latin typeface="思源黑体 Regular" panose="020B0500000000000000" charset="-122"/>
                <a:ea typeface="思源黑体 Regular" panose="020B0500000000000000" charset="-122"/>
                <a:cs typeface="思源黑体 Medium" panose="020B0600000000000000" charset="-122"/>
                <a:sym typeface="+mn-ea"/>
              </a:rPr>
              <a:t>输入小标题</a:t>
            </a:r>
            <a:endParaRPr lang="zh-CN" dirty="0">
              <a:solidFill>
                <a:schemeClr val="bg1">
                  <a:lumMod val="50000"/>
                </a:schemeClr>
              </a:solidFill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  <a:p>
            <a:pPr indent="0" algn="just" fontAlgn="auto">
              <a:lnSpc>
                <a:spcPts val="1800"/>
              </a:lnSpc>
            </a:pPr>
            <a:endParaRPr lang="zh-CN" sz="1200" dirty="0">
              <a:solidFill>
                <a:schemeClr val="bg1">
                  <a:lumMod val="50000"/>
                </a:schemeClr>
              </a:solidFill>
              <a:latin typeface="思源黑体 Light" panose="020B0300000000000000" charset="-122"/>
              <a:ea typeface="思源黑体 Light" panose="020B0300000000000000" charset="-122"/>
              <a:cs typeface="思源黑体 Medium" panose="020B0600000000000000" charset="-122"/>
            </a:endParaRPr>
          </a:p>
          <a:p>
            <a:pPr indent="0" algn="just" fontAlgn="auto">
              <a:lnSpc>
                <a:spcPts val="1800"/>
              </a:lnSpc>
            </a:pPr>
            <a:r>
              <a:rPr lang="zh-CN" sz="1200" dirty="0">
                <a:solidFill>
                  <a:schemeClr val="bg1">
                    <a:lumMod val="50000"/>
                  </a:schemeClr>
                </a:solidFill>
                <a:latin typeface="思源黑体 Light" panose="020B0300000000000000" charset="-122"/>
                <a:ea typeface="思源黑体 Light" panose="020B0300000000000000" charset="-122"/>
                <a:cs typeface="思源黑体 Medium" panose="020B0600000000000000" charset="-122"/>
              </a:rPr>
              <a:t>此处添加详细文本描述，建议与标题相关并符合整体语言风格，语言描述尽量简洁生动。重点信息可以用</a:t>
            </a:r>
            <a:r>
              <a:rPr lang="zh-CN" sz="1200" dirty="0">
                <a:solidFill>
                  <a:srgbClr val="F57B32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Medium" panose="020B0600000000000000" charset="-122"/>
              </a:rPr>
              <a:t>活力橙</a:t>
            </a:r>
            <a:r>
              <a:rPr lang="zh-CN" sz="1200" dirty="0">
                <a:solidFill>
                  <a:schemeClr val="bg1">
                    <a:lumMod val="50000"/>
                  </a:schemeClr>
                </a:solidFill>
                <a:latin typeface="思源黑体 Light" panose="020B0300000000000000" charset="-122"/>
                <a:ea typeface="思源黑体 Light" panose="020B0300000000000000" charset="-122"/>
                <a:cs typeface="思源黑体 Medium" panose="020B0600000000000000" charset="-122"/>
                <a:sym typeface="+mn-ea"/>
              </a:rPr>
              <a:t>标注出来。</a:t>
            </a:r>
            <a:endParaRPr lang="zh-CN" sz="1200" dirty="0">
              <a:solidFill>
                <a:schemeClr val="bg1">
                  <a:lumMod val="50000"/>
                </a:schemeClr>
              </a:solidFill>
              <a:latin typeface="思源黑体 Light" panose="020B0300000000000000" charset="-122"/>
              <a:ea typeface="思源黑体 Light" panose="020B0300000000000000" charset="-122"/>
              <a:cs typeface="思源黑体 Medium" panose="020B0600000000000000" charset="-122"/>
              <a:sym typeface="+mn-ea"/>
            </a:endParaRPr>
          </a:p>
          <a:p>
            <a:pPr indent="0" algn="just" fontAlgn="auto">
              <a:lnSpc>
                <a:spcPts val="1800"/>
              </a:lnSpc>
            </a:pPr>
            <a:endParaRPr lang="zh-CN" sz="1200" dirty="0">
              <a:solidFill>
                <a:schemeClr val="bg1">
                  <a:lumMod val="50000"/>
                </a:schemeClr>
              </a:solidFill>
              <a:latin typeface="思源黑体 Light" panose="020B0300000000000000" charset="-122"/>
              <a:ea typeface="思源黑体 Light" panose="020B0300000000000000" charset="-122"/>
              <a:cs typeface="思源黑体 Medium" panose="020B0600000000000000" charset="-122"/>
              <a:sym typeface="+mn-ea"/>
            </a:endParaRPr>
          </a:p>
          <a:p>
            <a:pPr indent="0" algn="just" fontAlgn="auto">
              <a:lnSpc>
                <a:spcPts val="1800"/>
              </a:lnSpc>
            </a:pPr>
            <a:r>
              <a:rPr lang="zh-CN" sz="1200" dirty="0">
                <a:solidFill>
                  <a:schemeClr val="bg1">
                    <a:lumMod val="50000"/>
                  </a:schemeClr>
                </a:solidFill>
                <a:latin typeface="思源黑体 Light" panose="020B0300000000000000" charset="-122"/>
                <a:ea typeface="思源黑体 Light" panose="020B0300000000000000" charset="-122"/>
                <a:cs typeface="思源黑体 Medium" panose="020B0600000000000000" charset="-122"/>
                <a:sym typeface="+mn-ea"/>
              </a:rPr>
              <a:t>此处添加详细文本描述，建议与标题相关并符合整体语言风格，语言描述尽量简洁生动。重点信息可以用</a:t>
            </a:r>
            <a:r>
              <a:rPr lang="zh-CN" sz="1200" dirty="0">
                <a:solidFill>
                  <a:srgbClr val="F57B32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Medium" panose="020B0600000000000000" charset="-122"/>
                <a:sym typeface="+mn-ea"/>
              </a:rPr>
              <a:t>活力橙</a:t>
            </a:r>
            <a:r>
              <a:rPr lang="zh-CN" sz="1200" dirty="0">
                <a:solidFill>
                  <a:schemeClr val="bg1">
                    <a:lumMod val="50000"/>
                  </a:schemeClr>
                </a:solidFill>
                <a:latin typeface="思源黑体 Light" panose="020B0300000000000000" charset="-122"/>
                <a:ea typeface="思源黑体 Light" panose="020B0300000000000000" charset="-122"/>
                <a:cs typeface="思源黑体 Medium" panose="020B0600000000000000" charset="-122"/>
                <a:sym typeface="+mn-ea"/>
              </a:rPr>
              <a:t>标注出来。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Light" panose="020B0300000000000000" charset="-122"/>
              <a:ea typeface="思源黑体 Light" panose="020B0300000000000000" charset="-122"/>
              <a:cs typeface="思源黑体 Medium" panose="020B0600000000000000" charset="-122"/>
            </a:endParaRPr>
          </a:p>
          <a:p>
            <a:pPr indent="0" algn="just" fontAlgn="auto">
              <a:lnSpc>
                <a:spcPts val="18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Light" panose="020B0300000000000000" charset="-122"/>
              <a:ea typeface="思源黑体 Light" panose="020B0300000000000000" charset="-122"/>
              <a:cs typeface="思源黑体 Medium" panose="020B0600000000000000" charset="-122"/>
            </a:endParaRPr>
          </a:p>
          <a:p>
            <a:pPr indent="0" algn="just" fontAlgn="auto">
              <a:lnSpc>
                <a:spcPts val="1800"/>
              </a:lnSpc>
            </a:pPr>
            <a:r>
              <a:rPr lang="zh-CN" sz="1200" dirty="0">
                <a:solidFill>
                  <a:schemeClr val="bg1">
                    <a:lumMod val="50000"/>
                  </a:schemeClr>
                </a:solidFill>
                <a:latin typeface="思源黑体 Light" panose="020B0300000000000000" charset="-122"/>
                <a:ea typeface="思源黑体 Light" panose="020B0300000000000000" charset="-122"/>
                <a:cs typeface="思源黑体 Medium" panose="020B0600000000000000" charset="-122"/>
                <a:sym typeface="+mn-ea"/>
              </a:rPr>
              <a:t>此处添加详细文本描述，建议与标题相关并符合整体语言风格，语言描述尽量简洁生动。重点信息可以用</a:t>
            </a:r>
            <a:r>
              <a:rPr lang="zh-CN" sz="1200" dirty="0">
                <a:solidFill>
                  <a:srgbClr val="F57B32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Medium" panose="020B0600000000000000" charset="-122"/>
                <a:sym typeface="+mn-ea"/>
              </a:rPr>
              <a:t>活力橙</a:t>
            </a:r>
            <a:r>
              <a:rPr lang="zh-CN" sz="1200" dirty="0">
                <a:solidFill>
                  <a:schemeClr val="bg1">
                    <a:lumMod val="50000"/>
                  </a:schemeClr>
                </a:solidFill>
                <a:latin typeface="思源黑体 Light" panose="020B0300000000000000" charset="-122"/>
                <a:ea typeface="思源黑体 Light" panose="020B0300000000000000" charset="-122"/>
                <a:cs typeface="思源黑体 Medium" panose="020B0600000000000000" charset="-122"/>
                <a:sym typeface="+mn-ea"/>
              </a:rPr>
              <a:t>标注出来。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Light" panose="020B0300000000000000" charset="-122"/>
              <a:ea typeface="思源黑体 Light" panose="020B0300000000000000" charset="-122"/>
              <a:cs typeface="思源黑体 Medium" panose="020B0600000000000000" charset="-122"/>
            </a:endParaRPr>
          </a:p>
          <a:p>
            <a:pPr indent="0" algn="just" fontAlgn="auto">
              <a:lnSpc>
                <a:spcPts val="18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Light" panose="020B0300000000000000" charset="-122"/>
              <a:ea typeface="思源黑体 Light" panose="020B0300000000000000" charset="-122"/>
              <a:cs typeface="思源黑体 Medium" panose="020B0600000000000000" charset="-122"/>
            </a:endParaRPr>
          </a:p>
          <a:p>
            <a:pPr indent="0" algn="just" fontAlgn="auto">
              <a:lnSpc>
                <a:spcPts val="1800"/>
              </a:lnSpc>
            </a:pPr>
            <a:r>
              <a:rPr lang="zh-CN" sz="1200" dirty="0">
                <a:solidFill>
                  <a:schemeClr val="bg1">
                    <a:lumMod val="50000"/>
                  </a:schemeClr>
                </a:solidFill>
                <a:latin typeface="思源黑体 Light" panose="020B0300000000000000" charset="-122"/>
                <a:ea typeface="思源黑体 Light" panose="020B0300000000000000" charset="-122"/>
                <a:cs typeface="思源黑体 Medium" panose="020B0600000000000000" charset="-122"/>
                <a:sym typeface="+mn-ea"/>
              </a:rPr>
              <a:t>此处添加详细文本描述，建议与标题相关并符合整体语言风格，语言描述尽量简洁生动。重点信息可以用</a:t>
            </a:r>
            <a:r>
              <a:rPr lang="zh-CN" sz="1200" dirty="0">
                <a:solidFill>
                  <a:srgbClr val="F57B32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Medium" panose="020B0600000000000000" charset="-122"/>
                <a:sym typeface="+mn-ea"/>
              </a:rPr>
              <a:t>活力橙</a:t>
            </a:r>
            <a:r>
              <a:rPr lang="zh-CN" sz="1200" dirty="0">
                <a:solidFill>
                  <a:schemeClr val="bg1">
                    <a:lumMod val="50000"/>
                  </a:schemeClr>
                </a:solidFill>
                <a:latin typeface="思源黑体 Light" panose="020B0300000000000000" charset="-122"/>
                <a:ea typeface="思源黑体 Light" panose="020B0300000000000000" charset="-122"/>
                <a:cs typeface="思源黑体 Medium" panose="020B0600000000000000" charset="-122"/>
                <a:sym typeface="+mn-ea"/>
              </a:rPr>
              <a:t>标注出来。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Light" panose="020B0300000000000000" charset="-122"/>
              <a:ea typeface="思源黑体 Light" panose="020B0300000000000000" charset="-122"/>
              <a:cs typeface="思源黑体 Medium" panose="020B0600000000000000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996" y="3848400"/>
            <a:ext cx="7769565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996" y="4615200"/>
            <a:ext cx="7769565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0" y="6314400"/>
            <a:ext cx="2700266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05" y="6314400"/>
            <a:ext cx="396039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474" y="6314400"/>
            <a:ext cx="2700266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60" y="608400"/>
            <a:ext cx="1097028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60" y="1501200"/>
            <a:ext cx="517731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2231" y="1501200"/>
            <a:ext cx="517731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60" y="6314400"/>
            <a:ext cx="2700266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405" y="6314400"/>
            <a:ext cx="396039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8474" y="6314400"/>
            <a:ext cx="2700266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60" y="608400"/>
            <a:ext cx="1097028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60" y="1429200"/>
            <a:ext cx="5342926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60" y="1854000"/>
            <a:ext cx="5342926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6364" y="1421729"/>
            <a:ext cx="5342926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6364" y="1854000"/>
            <a:ext cx="5342926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60" y="6314400"/>
            <a:ext cx="2700266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405" y="6314400"/>
            <a:ext cx="396039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8474" y="6314400"/>
            <a:ext cx="2700266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60" y="608400"/>
            <a:ext cx="1097028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60" y="6314400"/>
            <a:ext cx="2700266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405" y="6314400"/>
            <a:ext cx="396039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8474" y="6314400"/>
            <a:ext cx="2700266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60" y="6314400"/>
            <a:ext cx="2700266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405" y="6314400"/>
            <a:ext cx="396039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8474" y="6314400"/>
            <a:ext cx="2700266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90" y="1555115"/>
            <a:ext cx="5233550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1025" y="1555200"/>
            <a:ext cx="5227715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0" y="6314400"/>
            <a:ext cx="2700266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05" y="6314400"/>
            <a:ext cx="396039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474" y="6314400"/>
            <a:ext cx="2700266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60" y="608400"/>
            <a:ext cx="10970280" cy="705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5808" y="914400"/>
            <a:ext cx="1044103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90" y="914400"/>
            <a:ext cx="9170103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0" y="6314400"/>
            <a:ext cx="2700266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05" y="6314400"/>
            <a:ext cx="396039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474" y="6314400"/>
            <a:ext cx="2700266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tags" Target="../tags/tag6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3.png"/><Relationship Id="rId2" Type="http://schemas.openxmlformats.org/officeDocument/2006/relationships/tags" Target="../tags/tag62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69.xml"/><Relationship Id="rId12" Type="http://schemas.openxmlformats.org/officeDocument/2006/relationships/image" Target="../media/image6.png"/><Relationship Id="rId11" Type="http://schemas.openxmlformats.org/officeDocument/2006/relationships/tags" Target="../tags/tag68.xml"/><Relationship Id="rId10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image" Target="../media/image7.png"/><Relationship Id="rId10" Type="http://schemas.openxmlformats.org/officeDocument/2006/relationships/notesSlide" Target="../notesSlides/notesSlide3.xml"/><Relationship Id="rId1" Type="http://schemas.openxmlformats.org/officeDocument/2006/relationships/tags" Target="../tags/tag11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image" Target="../media/image7.png"/><Relationship Id="rId1" Type="http://schemas.openxmlformats.org/officeDocument/2006/relationships/tags" Target="../tags/tag12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image" Target="../media/image7.png"/><Relationship Id="rId1" Type="http://schemas.openxmlformats.org/officeDocument/2006/relationships/tags" Target="../tags/tag13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1.xml"/><Relationship Id="rId6" Type="http://schemas.openxmlformats.org/officeDocument/2006/relationships/image" Target="../media/image12.png"/><Relationship Id="rId5" Type="http://schemas.openxmlformats.org/officeDocument/2006/relationships/tags" Target="../tags/tag140.xml"/><Relationship Id="rId4" Type="http://schemas.openxmlformats.org/officeDocument/2006/relationships/image" Target="../media/image11.png"/><Relationship Id="rId3" Type="http://schemas.openxmlformats.org/officeDocument/2006/relationships/tags" Target="../tags/tag139.xml"/><Relationship Id="rId2" Type="http://schemas.openxmlformats.org/officeDocument/2006/relationships/image" Target="../media/image7.png"/><Relationship Id="rId1" Type="http://schemas.openxmlformats.org/officeDocument/2006/relationships/tags" Target="../tags/tag138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3.xml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tags" Target="../tags/tag14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image" Target="../media/image7.png"/><Relationship Id="rId1" Type="http://schemas.openxmlformats.org/officeDocument/2006/relationships/tags" Target="../tags/tag144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image" Target="../media/image7.png"/><Relationship Id="rId1" Type="http://schemas.openxmlformats.org/officeDocument/2006/relationships/tags" Target="../tags/tag15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9" Type="http://schemas.openxmlformats.org/officeDocument/2006/relationships/slideLayout" Target="../slideLayouts/slideLayout1.xml"/><Relationship Id="rId28" Type="http://schemas.openxmlformats.org/officeDocument/2006/relationships/tags" Target="../tags/tag180.xml"/><Relationship Id="rId27" Type="http://schemas.openxmlformats.org/officeDocument/2006/relationships/tags" Target="../tags/tag179.xml"/><Relationship Id="rId26" Type="http://schemas.openxmlformats.org/officeDocument/2006/relationships/tags" Target="../tags/tag178.xml"/><Relationship Id="rId25" Type="http://schemas.openxmlformats.org/officeDocument/2006/relationships/tags" Target="../tags/tag177.xml"/><Relationship Id="rId24" Type="http://schemas.openxmlformats.org/officeDocument/2006/relationships/tags" Target="../tags/tag176.xml"/><Relationship Id="rId23" Type="http://schemas.openxmlformats.org/officeDocument/2006/relationships/tags" Target="../tags/tag175.xml"/><Relationship Id="rId22" Type="http://schemas.openxmlformats.org/officeDocument/2006/relationships/tags" Target="../tags/tag174.xml"/><Relationship Id="rId21" Type="http://schemas.openxmlformats.org/officeDocument/2006/relationships/tags" Target="../tags/tag173.xml"/><Relationship Id="rId20" Type="http://schemas.openxmlformats.org/officeDocument/2006/relationships/tags" Target="../tags/tag172.xml"/><Relationship Id="rId2" Type="http://schemas.openxmlformats.org/officeDocument/2006/relationships/image" Target="../media/image7.png"/><Relationship Id="rId19" Type="http://schemas.openxmlformats.org/officeDocument/2006/relationships/tags" Target="../tags/tag171.xml"/><Relationship Id="rId18" Type="http://schemas.openxmlformats.org/officeDocument/2006/relationships/tags" Target="../tags/tag170.xml"/><Relationship Id="rId17" Type="http://schemas.openxmlformats.org/officeDocument/2006/relationships/tags" Target="../tags/tag169.xml"/><Relationship Id="rId16" Type="http://schemas.openxmlformats.org/officeDocument/2006/relationships/tags" Target="../tags/tag168.xml"/><Relationship Id="rId15" Type="http://schemas.openxmlformats.org/officeDocument/2006/relationships/tags" Target="../tags/tag167.xml"/><Relationship Id="rId14" Type="http://schemas.openxmlformats.org/officeDocument/2006/relationships/tags" Target="../tags/tag166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tags" Target="../tags/tag15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7" Type="http://schemas.openxmlformats.org/officeDocument/2006/relationships/slideLayout" Target="../slideLayouts/slideLayout1.xml"/><Relationship Id="rId36" Type="http://schemas.openxmlformats.org/officeDocument/2006/relationships/tags" Target="../tags/tag215.xml"/><Relationship Id="rId35" Type="http://schemas.openxmlformats.org/officeDocument/2006/relationships/tags" Target="../tags/tag214.xml"/><Relationship Id="rId34" Type="http://schemas.openxmlformats.org/officeDocument/2006/relationships/tags" Target="../tags/tag213.xml"/><Relationship Id="rId33" Type="http://schemas.openxmlformats.org/officeDocument/2006/relationships/tags" Target="../tags/tag212.xml"/><Relationship Id="rId32" Type="http://schemas.openxmlformats.org/officeDocument/2006/relationships/tags" Target="../tags/tag211.xml"/><Relationship Id="rId31" Type="http://schemas.openxmlformats.org/officeDocument/2006/relationships/tags" Target="../tags/tag210.xml"/><Relationship Id="rId30" Type="http://schemas.openxmlformats.org/officeDocument/2006/relationships/tags" Target="../tags/tag209.xml"/><Relationship Id="rId3" Type="http://schemas.openxmlformats.org/officeDocument/2006/relationships/tags" Target="../tags/tag182.xml"/><Relationship Id="rId29" Type="http://schemas.openxmlformats.org/officeDocument/2006/relationships/tags" Target="../tags/tag208.xml"/><Relationship Id="rId28" Type="http://schemas.openxmlformats.org/officeDocument/2006/relationships/tags" Target="../tags/tag207.xml"/><Relationship Id="rId27" Type="http://schemas.openxmlformats.org/officeDocument/2006/relationships/tags" Target="../tags/tag206.xml"/><Relationship Id="rId26" Type="http://schemas.openxmlformats.org/officeDocument/2006/relationships/tags" Target="../tags/tag205.xml"/><Relationship Id="rId25" Type="http://schemas.openxmlformats.org/officeDocument/2006/relationships/tags" Target="../tags/tag204.xml"/><Relationship Id="rId24" Type="http://schemas.openxmlformats.org/officeDocument/2006/relationships/tags" Target="../tags/tag203.xml"/><Relationship Id="rId23" Type="http://schemas.openxmlformats.org/officeDocument/2006/relationships/tags" Target="../tags/tag202.xml"/><Relationship Id="rId22" Type="http://schemas.openxmlformats.org/officeDocument/2006/relationships/tags" Target="../tags/tag201.xml"/><Relationship Id="rId21" Type="http://schemas.openxmlformats.org/officeDocument/2006/relationships/tags" Target="../tags/tag200.xml"/><Relationship Id="rId20" Type="http://schemas.openxmlformats.org/officeDocument/2006/relationships/tags" Target="../tags/tag199.xml"/><Relationship Id="rId2" Type="http://schemas.openxmlformats.org/officeDocument/2006/relationships/image" Target="../media/image7.png"/><Relationship Id="rId19" Type="http://schemas.openxmlformats.org/officeDocument/2006/relationships/tags" Target="../tags/tag198.xml"/><Relationship Id="rId18" Type="http://schemas.openxmlformats.org/officeDocument/2006/relationships/tags" Target="../tags/tag197.xml"/><Relationship Id="rId17" Type="http://schemas.openxmlformats.org/officeDocument/2006/relationships/tags" Target="../tags/tag196.xml"/><Relationship Id="rId16" Type="http://schemas.openxmlformats.org/officeDocument/2006/relationships/tags" Target="../tags/tag195.xml"/><Relationship Id="rId15" Type="http://schemas.openxmlformats.org/officeDocument/2006/relationships/tags" Target="../tags/tag194.xml"/><Relationship Id="rId14" Type="http://schemas.openxmlformats.org/officeDocument/2006/relationships/tags" Target="../tags/tag193.xml"/><Relationship Id="rId13" Type="http://schemas.openxmlformats.org/officeDocument/2006/relationships/tags" Target="../tags/tag192.xml"/><Relationship Id="rId12" Type="http://schemas.openxmlformats.org/officeDocument/2006/relationships/tags" Target="../tags/tag191.xml"/><Relationship Id="rId11" Type="http://schemas.openxmlformats.org/officeDocument/2006/relationships/tags" Target="../tags/tag190.xml"/><Relationship Id="rId10" Type="http://schemas.openxmlformats.org/officeDocument/2006/relationships/tags" Target="../tags/tag189.xml"/><Relationship Id="rId1" Type="http://schemas.openxmlformats.org/officeDocument/2006/relationships/tags" Target="../tags/tag18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tags" Target="../tags/tag221.xml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6" Type="http://schemas.openxmlformats.org/officeDocument/2006/relationships/slideLayout" Target="../slideLayouts/slideLayout1.xml"/><Relationship Id="rId35" Type="http://schemas.openxmlformats.org/officeDocument/2006/relationships/tags" Target="../tags/tag249.xml"/><Relationship Id="rId34" Type="http://schemas.openxmlformats.org/officeDocument/2006/relationships/tags" Target="../tags/tag248.xml"/><Relationship Id="rId33" Type="http://schemas.openxmlformats.org/officeDocument/2006/relationships/tags" Target="../tags/tag247.xml"/><Relationship Id="rId32" Type="http://schemas.openxmlformats.org/officeDocument/2006/relationships/tags" Target="../tags/tag246.xml"/><Relationship Id="rId31" Type="http://schemas.openxmlformats.org/officeDocument/2006/relationships/tags" Target="../tags/tag245.xml"/><Relationship Id="rId30" Type="http://schemas.openxmlformats.org/officeDocument/2006/relationships/tags" Target="../tags/tag244.xml"/><Relationship Id="rId3" Type="http://schemas.openxmlformats.org/officeDocument/2006/relationships/tags" Target="../tags/tag217.xml"/><Relationship Id="rId29" Type="http://schemas.openxmlformats.org/officeDocument/2006/relationships/tags" Target="../tags/tag243.xml"/><Relationship Id="rId28" Type="http://schemas.openxmlformats.org/officeDocument/2006/relationships/tags" Target="../tags/tag242.xml"/><Relationship Id="rId27" Type="http://schemas.openxmlformats.org/officeDocument/2006/relationships/tags" Target="../tags/tag241.xml"/><Relationship Id="rId26" Type="http://schemas.openxmlformats.org/officeDocument/2006/relationships/tags" Target="../tags/tag240.xml"/><Relationship Id="rId25" Type="http://schemas.openxmlformats.org/officeDocument/2006/relationships/tags" Target="../tags/tag239.xml"/><Relationship Id="rId24" Type="http://schemas.openxmlformats.org/officeDocument/2006/relationships/tags" Target="../tags/tag238.xml"/><Relationship Id="rId23" Type="http://schemas.openxmlformats.org/officeDocument/2006/relationships/tags" Target="../tags/tag237.xml"/><Relationship Id="rId22" Type="http://schemas.openxmlformats.org/officeDocument/2006/relationships/tags" Target="../tags/tag236.xml"/><Relationship Id="rId21" Type="http://schemas.openxmlformats.org/officeDocument/2006/relationships/tags" Target="../tags/tag235.xml"/><Relationship Id="rId20" Type="http://schemas.openxmlformats.org/officeDocument/2006/relationships/tags" Target="../tags/tag234.xml"/><Relationship Id="rId2" Type="http://schemas.openxmlformats.org/officeDocument/2006/relationships/image" Target="../media/image7.png"/><Relationship Id="rId19" Type="http://schemas.openxmlformats.org/officeDocument/2006/relationships/tags" Target="../tags/tag233.xml"/><Relationship Id="rId18" Type="http://schemas.openxmlformats.org/officeDocument/2006/relationships/tags" Target="../tags/tag232.xml"/><Relationship Id="rId17" Type="http://schemas.openxmlformats.org/officeDocument/2006/relationships/tags" Target="../tags/tag231.xml"/><Relationship Id="rId16" Type="http://schemas.openxmlformats.org/officeDocument/2006/relationships/tags" Target="../tags/tag230.xml"/><Relationship Id="rId15" Type="http://schemas.openxmlformats.org/officeDocument/2006/relationships/tags" Target="../tags/tag229.xml"/><Relationship Id="rId14" Type="http://schemas.openxmlformats.org/officeDocument/2006/relationships/tags" Target="../tags/tag228.xml"/><Relationship Id="rId13" Type="http://schemas.openxmlformats.org/officeDocument/2006/relationships/tags" Target="../tags/tag227.xml"/><Relationship Id="rId12" Type="http://schemas.openxmlformats.org/officeDocument/2006/relationships/tags" Target="../tags/tag226.xml"/><Relationship Id="rId11" Type="http://schemas.openxmlformats.org/officeDocument/2006/relationships/tags" Target="../tags/tag225.xml"/><Relationship Id="rId10" Type="http://schemas.openxmlformats.org/officeDocument/2006/relationships/tags" Target="../tags/tag224.xml"/><Relationship Id="rId1" Type="http://schemas.openxmlformats.org/officeDocument/2006/relationships/tags" Target="../tags/tag216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image" Target="../media/image7.png"/><Relationship Id="rId1" Type="http://schemas.openxmlformats.org/officeDocument/2006/relationships/tags" Target="../tags/tag70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image" Target="../media/image7.png"/><Relationship Id="rId1" Type="http://schemas.openxmlformats.org/officeDocument/2006/relationships/tags" Target="../tags/tag250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5.xml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tags" Target="../tags/tag25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3" Type="http://schemas.openxmlformats.org/officeDocument/2006/relationships/tags" Target="../tags/tag257.xml"/><Relationship Id="rId2" Type="http://schemas.openxmlformats.org/officeDocument/2006/relationships/image" Target="../media/image7.png"/><Relationship Id="rId1" Type="http://schemas.openxmlformats.org/officeDocument/2006/relationships/tags" Target="../tags/tag256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2.xml"/><Relationship Id="rId2" Type="http://schemas.openxmlformats.org/officeDocument/2006/relationships/image" Target="../media/image7.png"/><Relationship Id="rId1" Type="http://schemas.openxmlformats.org/officeDocument/2006/relationships/tags" Target="../tags/tag26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tags" Target="../tags/tag269.xml"/><Relationship Id="rId7" Type="http://schemas.openxmlformats.org/officeDocument/2006/relationships/tags" Target="../tags/tag268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9" Type="http://schemas.openxmlformats.org/officeDocument/2006/relationships/slideLayout" Target="../slideLayouts/slideLayout1.xml"/><Relationship Id="rId28" Type="http://schemas.openxmlformats.org/officeDocument/2006/relationships/tags" Target="../tags/tag289.xml"/><Relationship Id="rId27" Type="http://schemas.openxmlformats.org/officeDocument/2006/relationships/tags" Target="../tags/tag288.xml"/><Relationship Id="rId26" Type="http://schemas.openxmlformats.org/officeDocument/2006/relationships/tags" Target="../tags/tag287.xml"/><Relationship Id="rId25" Type="http://schemas.openxmlformats.org/officeDocument/2006/relationships/tags" Target="../tags/tag286.xml"/><Relationship Id="rId24" Type="http://schemas.openxmlformats.org/officeDocument/2006/relationships/tags" Target="../tags/tag285.xml"/><Relationship Id="rId23" Type="http://schemas.openxmlformats.org/officeDocument/2006/relationships/tags" Target="../tags/tag284.xml"/><Relationship Id="rId22" Type="http://schemas.openxmlformats.org/officeDocument/2006/relationships/tags" Target="../tags/tag283.xml"/><Relationship Id="rId21" Type="http://schemas.openxmlformats.org/officeDocument/2006/relationships/tags" Target="../tags/tag282.xml"/><Relationship Id="rId20" Type="http://schemas.openxmlformats.org/officeDocument/2006/relationships/tags" Target="../tags/tag281.xml"/><Relationship Id="rId2" Type="http://schemas.openxmlformats.org/officeDocument/2006/relationships/image" Target="../media/image7.png"/><Relationship Id="rId19" Type="http://schemas.openxmlformats.org/officeDocument/2006/relationships/tags" Target="../tags/tag280.xml"/><Relationship Id="rId18" Type="http://schemas.openxmlformats.org/officeDocument/2006/relationships/tags" Target="../tags/tag279.xml"/><Relationship Id="rId17" Type="http://schemas.openxmlformats.org/officeDocument/2006/relationships/tags" Target="../tags/tag278.xml"/><Relationship Id="rId16" Type="http://schemas.openxmlformats.org/officeDocument/2006/relationships/tags" Target="../tags/tag277.xml"/><Relationship Id="rId15" Type="http://schemas.openxmlformats.org/officeDocument/2006/relationships/tags" Target="../tags/tag276.xml"/><Relationship Id="rId14" Type="http://schemas.openxmlformats.org/officeDocument/2006/relationships/tags" Target="../tags/tag275.xml"/><Relationship Id="rId13" Type="http://schemas.openxmlformats.org/officeDocument/2006/relationships/tags" Target="../tags/tag274.xml"/><Relationship Id="rId12" Type="http://schemas.openxmlformats.org/officeDocument/2006/relationships/tags" Target="../tags/tag273.xml"/><Relationship Id="rId11" Type="http://schemas.openxmlformats.org/officeDocument/2006/relationships/tags" Target="../tags/tag272.xml"/><Relationship Id="rId10" Type="http://schemas.openxmlformats.org/officeDocument/2006/relationships/tags" Target="../tags/tag271.xml"/><Relationship Id="rId1" Type="http://schemas.openxmlformats.org/officeDocument/2006/relationships/tags" Target="../tags/tag263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97.xml"/><Relationship Id="rId8" Type="http://schemas.openxmlformats.org/officeDocument/2006/relationships/tags" Target="../tags/tag296.xml"/><Relationship Id="rId7" Type="http://schemas.openxmlformats.org/officeDocument/2006/relationships/tags" Target="../tags/tag295.xml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6" Type="http://schemas.openxmlformats.org/officeDocument/2006/relationships/slideLayout" Target="../slideLayouts/slideLayout1.xml"/><Relationship Id="rId35" Type="http://schemas.openxmlformats.org/officeDocument/2006/relationships/tags" Target="../tags/tag323.xml"/><Relationship Id="rId34" Type="http://schemas.openxmlformats.org/officeDocument/2006/relationships/tags" Target="../tags/tag322.xml"/><Relationship Id="rId33" Type="http://schemas.openxmlformats.org/officeDocument/2006/relationships/tags" Target="../tags/tag321.xml"/><Relationship Id="rId32" Type="http://schemas.openxmlformats.org/officeDocument/2006/relationships/tags" Target="../tags/tag320.xml"/><Relationship Id="rId31" Type="http://schemas.openxmlformats.org/officeDocument/2006/relationships/tags" Target="../tags/tag319.xml"/><Relationship Id="rId30" Type="http://schemas.openxmlformats.org/officeDocument/2006/relationships/tags" Target="../tags/tag318.xml"/><Relationship Id="rId3" Type="http://schemas.openxmlformats.org/officeDocument/2006/relationships/tags" Target="../tags/tag291.xml"/><Relationship Id="rId29" Type="http://schemas.openxmlformats.org/officeDocument/2006/relationships/tags" Target="../tags/tag317.xml"/><Relationship Id="rId28" Type="http://schemas.openxmlformats.org/officeDocument/2006/relationships/tags" Target="../tags/tag316.xml"/><Relationship Id="rId27" Type="http://schemas.openxmlformats.org/officeDocument/2006/relationships/tags" Target="../tags/tag315.xml"/><Relationship Id="rId26" Type="http://schemas.openxmlformats.org/officeDocument/2006/relationships/tags" Target="../tags/tag314.xml"/><Relationship Id="rId25" Type="http://schemas.openxmlformats.org/officeDocument/2006/relationships/tags" Target="../tags/tag313.xml"/><Relationship Id="rId24" Type="http://schemas.openxmlformats.org/officeDocument/2006/relationships/tags" Target="../tags/tag312.xml"/><Relationship Id="rId23" Type="http://schemas.openxmlformats.org/officeDocument/2006/relationships/tags" Target="../tags/tag311.xml"/><Relationship Id="rId22" Type="http://schemas.openxmlformats.org/officeDocument/2006/relationships/tags" Target="../tags/tag310.xml"/><Relationship Id="rId21" Type="http://schemas.openxmlformats.org/officeDocument/2006/relationships/tags" Target="../tags/tag309.xml"/><Relationship Id="rId20" Type="http://schemas.openxmlformats.org/officeDocument/2006/relationships/tags" Target="../tags/tag308.xml"/><Relationship Id="rId2" Type="http://schemas.openxmlformats.org/officeDocument/2006/relationships/image" Target="../media/image7.png"/><Relationship Id="rId19" Type="http://schemas.openxmlformats.org/officeDocument/2006/relationships/tags" Target="../tags/tag307.xml"/><Relationship Id="rId18" Type="http://schemas.openxmlformats.org/officeDocument/2006/relationships/tags" Target="../tags/tag306.xml"/><Relationship Id="rId17" Type="http://schemas.openxmlformats.org/officeDocument/2006/relationships/tags" Target="../tags/tag305.xml"/><Relationship Id="rId16" Type="http://schemas.openxmlformats.org/officeDocument/2006/relationships/tags" Target="../tags/tag304.xml"/><Relationship Id="rId15" Type="http://schemas.openxmlformats.org/officeDocument/2006/relationships/tags" Target="../tags/tag303.xml"/><Relationship Id="rId14" Type="http://schemas.openxmlformats.org/officeDocument/2006/relationships/tags" Target="../tags/tag302.xml"/><Relationship Id="rId13" Type="http://schemas.openxmlformats.org/officeDocument/2006/relationships/tags" Target="../tags/tag301.xml"/><Relationship Id="rId12" Type="http://schemas.openxmlformats.org/officeDocument/2006/relationships/tags" Target="../tags/tag300.xml"/><Relationship Id="rId11" Type="http://schemas.openxmlformats.org/officeDocument/2006/relationships/tags" Target="../tags/tag299.xml"/><Relationship Id="rId10" Type="http://schemas.openxmlformats.org/officeDocument/2006/relationships/tags" Target="../tags/tag298.xml"/><Relationship Id="rId1" Type="http://schemas.openxmlformats.org/officeDocument/2006/relationships/tags" Target="../tags/tag290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327.xml"/><Relationship Id="rId5" Type="http://schemas.openxmlformats.org/officeDocument/2006/relationships/image" Target="../media/image11.png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" Type="http://schemas.openxmlformats.org/officeDocument/2006/relationships/image" Target="../media/image7.png"/><Relationship Id="rId1" Type="http://schemas.openxmlformats.org/officeDocument/2006/relationships/tags" Target="../tags/tag324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330.xml"/><Relationship Id="rId4" Type="http://schemas.openxmlformats.org/officeDocument/2006/relationships/image" Target="../media/image14.png"/><Relationship Id="rId3" Type="http://schemas.openxmlformats.org/officeDocument/2006/relationships/tags" Target="../tags/tag329.xml"/><Relationship Id="rId2" Type="http://schemas.openxmlformats.org/officeDocument/2006/relationships/image" Target="../media/image7.png"/><Relationship Id="rId1" Type="http://schemas.openxmlformats.org/officeDocument/2006/relationships/tags" Target="../tags/tag328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32.xml"/><Relationship Id="rId2" Type="http://schemas.openxmlformats.org/officeDocument/2006/relationships/image" Target="../media/image7.png"/><Relationship Id="rId1" Type="http://schemas.openxmlformats.org/officeDocument/2006/relationships/tags" Target="../tags/tag331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340.xml"/><Relationship Id="rId8" Type="http://schemas.openxmlformats.org/officeDocument/2006/relationships/tags" Target="../tags/tag339.xml"/><Relationship Id="rId7" Type="http://schemas.openxmlformats.org/officeDocument/2006/relationships/tags" Target="../tags/tag338.xml"/><Relationship Id="rId6" Type="http://schemas.openxmlformats.org/officeDocument/2006/relationships/tags" Target="../tags/tag337.xml"/><Relationship Id="rId5" Type="http://schemas.openxmlformats.org/officeDocument/2006/relationships/tags" Target="../tags/tag336.xml"/><Relationship Id="rId4" Type="http://schemas.openxmlformats.org/officeDocument/2006/relationships/tags" Target="../tags/tag335.xml"/><Relationship Id="rId38" Type="http://schemas.openxmlformats.org/officeDocument/2006/relationships/slideLayout" Target="../slideLayouts/slideLayout1.xml"/><Relationship Id="rId37" Type="http://schemas.openxmlformats.org/officeDocument/2006/relationships/tags" Target="../tags/tag368.xml"/><Relationship Id="rId36" Type="http://schemas.openxmlformats.org/officeDocument/2006/relationships/tags" Target="../tags/tag367.xml"/><Relationship Id="rId35" Type="http://schemas.openxmlformats.org/officeDocument/2006/relationships/tags" Target="../tags/tag366.xml"/><Relationship Id="rId34" Type="http://schemas.openxmlformats.org/officeDocument/2006/relationships/tags" Target="../tags/tag365.xml"/><Relationship Id="rId33" Type="http://schemas.openxmlformats.org/officeDocument/2006/relationships/tags" Target="../tags/tag364.xml"/><Relationship Id="rId32" Type="http://schemas.openxmlformats.org/officeDocument/2006/relationships/tags" Target="../tags/tag363.xml"/><Relationship Id="rId31" Type="http://schemas.openxmlformats.org/officeDocument/2006/relationships/tags" Target="../tags/tag362.xml"/><Relationship Id="rId30" Type="http://schemas.openxmlformats.org/officeDocument/2006/relationships/tags" Target="../tags/tag361.xml"/><Relationship Id="rId3" Type="http://schemas.openxmlformats.org/officeDocument/2006/relationships/tags" Target="../tags/tag334.xml"/><Relationship Id="rId29" Type="http://schemas.openxmlformats.org/officeDocument/2006/relationships/tags" Target="../tags/tag360.xml"/><Relationship Id="rId28" Type="http://schemas.openxmlformats.org/officeDocument/2006/relationships/tags" Target="../tags/tag359.xml"/><Relationship Id="rId27" Type="http://schemas.openxmlformats.org/officeDocument/2006/relationships/tags" Target="../tags/tag358.xml"/><Relationship Id="rId26" Type="http://schemas.openxmlformats.org/officeDocument/2006/relationships/tags" Target="../tags/tag357.xml"/><Relationship Id="rId25" Type="http://schemas.openxmlformats.org/officeDocument/2006/relationships/tags" Target="../tags/tag356.xml"/><Relationship Id="rId24" Type="http://schemas.openxmlformats.org/officeDocument/2006/relationships/tags" Target="../tags/tag355.xml"/><Relationship Id="rId23" Type="http://schemas.openxmlformats.org/officeDocument/2006/relationships/tags" Target="../tags/tag354.xml"/><Relationship Id="rId22" Type="http://schemas.openxmlformats.org/officeDocument/2006/relationships/tags" Target="../tags/tag353.xml"/><Relationship Id="rId21" Type="http://schemas.openxmlformats.org/officeDocument/2006/relationships/tags" Target="../tags/tag352.xml"/><Relationship Id="rId20" Type="http://schemas.openxmlformats.org/officeDocument/2006/relationships/tags" Target="../tags/tag351.xml"/><Relationship Id="rId2" Type="http://schemas.openxmlformats.org/officeDocument/2006/relationships/image" Target="../media/image7.png"/><Relationship Id="rId19" Type="http://schemas.openxmlformats.org/officeDocument/2006/relationships/tags" Target="../tags/tag350.xml"/><Relationship Id="rId18" Type="http://schemas.openxmlformats.org/officeDocument/2006/relationships/tags" Target="../tags/tag349.xml"/><Relationship Id="rId17" Type="http://schemas.openxmlformats.org/officeDocument/2006/relationships/tags" Target="../tags/tag348.xml"/><Relationship Id="rId16" Type="http://schemas.openxmlformats.org/officeDocument/2006/relationships/tags" Target="../tags/tag347.xml"/><Relationship Id="rId15" Type="http://schemas.openxmlformats.org/officeDocument/2006/relationships/tags" Target="../tags/tag346.xml"/><Relationship Id="rId14" Type="http://schemas.openxmlformats.org/officeDocument/2006/relationships/tags" Target="../tags/tag345.xml"/><Relationship Id="rId13" Type="http://schemas.openxmlformats.org/officeDocument/2006/relationships/tags" Target="../tags/tag344.xml"/><Relationship Id="rId12" Type="http://schemas.openxmlformats.org/officeDocument/2006/relationships/tags" Target="../tags/tag343.xml"/><Relationship Id="rId11" Type="http://schemas.openxmlformats.org/officeDocument/2006/relationships/tags" Target="../tags/tag342.xml"/><Relationship Id="rId10" Type="http://schemas.openxmlformats.org/officeDocument/2006/relationships/tags" Target="../tags/tag341.xml"/><Relationship Id="rId1" Type="http://schemas.openxmlformats.org/officeDocument/2006/relationships/tags" Target="../tags/tag33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image" Target="../media/image7.png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tags" Target="../tags/tag7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70.xml"/><Relationship Id="rId2" Type="http://schemas.openxmlformats.org/officeDocument/2006/relationships/image" Target="../media/image7.png"/><Relationship Id="rId1" Type="http://schemas.openxmlformats.org/officeDocument/2006/relationships/tags" Target="../tags/tag369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76.xml"/><Relationship Id="rId7" Type="http://schemas.openxmlformats.org/officeDocument/2006/relationships/image" Target="../media/image5.png"/><Relationship Id="rId6" Type="http://schemas.openxmlformats.org/officeDocument/2006/relationships/tags" Target="../tags/tag375.xml"/><Relationship Id="rId5" Type="http://schemas.openxmlformats.org/officeDocument/2006/relationships/tags" Target="../tags/tag374.xml"/><Relationship Id="rId4" Type="http://schemas.openxmlformats.org/officeDocument/2006/relationships/tags" Target="../tags/tag373.xml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378.xml"/><Relationship Id="rId11" Type="http://schemas.openxmlformats.org/officeDocument/2006/relationships/image" Target="../media/image6.png"/><Relationship Id="rId10" Type="http://schemas.openxmlformats.org/officeDocument/2006/relationships/tags" Target="../tags/tag377.xml"/><Relationship Id="rId1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image" Target="../media/image7.png"/><Relationship Id="rId1" Type="http://schemas.openxmlformats.org/officeDocument/2006/relationships/tags" Target="../tags/tag8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image" Target="../media/image7.png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8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image" Target="../media/image7.png"/><Relationship Id="rId1" Type="http://schemas.openxmlformats.org/officeDocument/2006/relationships/tags" Target="../tags/tag103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9.xml"/><Relationship Id="rId4" Type="http://schemas.openxmlformats.org/officeDocument/2006/relationships/image" Target="../media/image8.png"/><Relationship Id="rId3" Type="http://schemas.openxmlformats.org/officeDocument/2006/relationships/tags" Target="../tags/tag108.xml"/><Relationship Id="rId2" Type="http://schemas.openxmlformats.org/officeDocument/2006/relationships/image" Target="../media/image7.png"/><Relationship Id="rId1" Type="http://schemas.openxmlformats.org/officeDocument/2006/relationships/tags" Target="../tags/tag10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2.xml"/><Relationship Id="rId4" Type="http://schemas.openxmlformats.org/officeDocument/2006/relationships/image" Target="../media/image9.png"/><Relationship Id="rId3" Type="http://schemas.openxmlformats.org/officeDocument/2006/relationships/tags" Target="../tags/tag111.xml"/><Relationship Id="rId2" Type="http://schemas.openxmlformats.org/officeDocument/2006/relationships/image" Target="../media/image7.png"/><Relationship Id="rId1" Type="http://schemas.openxmlformats.org/officeDocument/2006/relationships/tags" Target="../tags/tag1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6.xml"/><Relationship Id="rId5" Type="http://schemas.openxmlformats.org/officeDocument/2006/relationships/image" Target="../media/image10.jpeg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image" Target="../media/image7.png"/><Relationship Id="rId1" Type="http://schemas.openxmlformats.org/officeDocument/2006/relationships/tags" Target="../tags/tag1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PT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496570" y="1739265"/>
            <a:ext cx="673544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10000"/>
              </a:lnSpc>
            </a:pPr>
            <a:r>
              <a:rPr kumimoji="1" lang="zh-CN" altLang="en-US" sz="6000" b="1" kern="1500" spc="300" dirty="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  <a:cs typeface="思源黑体 Bold" panose="020B0800000000000000" charset="-122"/>
              </a:rPr>
              <a:t>Support vector machine</a:t>
            </a:r>
            <a:endParaRPr kumimoji="1" lang="zh-CN" altLang="en-US" sz="6000" b="1" kern="1500" spc="300" dirty="0">
              <a:solidFill>
                <a:schemeClr val="bg1"/>
              </a:solidFill>
              <a:uFillTx/>
              <a:latin typeface="思源黑体 Medium" panose="020B0600000000000000" charset="-122"/>
              <a:ea typeface="思源黑体 Medium" panose="020B0600000000000000" charset="-122"/>
              <a:cs typeface="思源黑体 Bold" panose="020B08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6263" y="39287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</a:rPr>
              <a:t>支持向量机</a:t>
            </a:r>
            <a:endParaRPr lang="zh-CN" altLang="en-US" spc="300">
              <a:solidFill>
                <a:schemeClr val="bg1"/>
              </a:solidFill>
              <a:uFillTx/>
              <a:latin typeface="思源黑体 Medium" panose="020B0600000000000000" charset="-122"/>
              <a:ea typeface="思源黑体 Medium" panose="020B0600000000000000" charset="-122"/>
            </a:endParaRPr>
          </a:p>
        </p:txBody>
      </p:sp>
      <p:pic>
        <p:nvPicPr>
          <p:cNvPr id="19" name="图片 18" descr="未标题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" y="4696460"/>
            <a:ext cx="2874010" cy="357505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496263" y="51098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郑福兴</a:t>
            </a:r>
            <a:r>
              <a:rPr lang="en-US" altLang="zh-CN" spc="30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 · </a:t>
            </a:r>
            <a:r>
              <a:rPr lang="zh-CN" altLang="en-US" spc="30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生信部</a:t>
            </a:r>
            <a:endParaRPr lang="zh-CN" altLang="en-US" spc="300">
              <a:solidFill>
                <a:schemeClr val="bg1"/>
              </a:solidFill>
              <a:uFillTx/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7829550" y="6291580"/>
            <a:ext cx="21145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spc="300">
                <a:solidFill>
                  <a:schemeClr val="bg1"/>
                </a:solidFill>
                <a:uFillTx/>
                <a:latin typeface="思源黑体 Light" panose="020B0300000000000000" charset="-122"/>
                <a:ea typeface="思源黑体 Light" panose="020B0300000000000000" charset="-122"/>
              </a:rPr>
              <a:t>欧易旗下子公司</a:t>
            </a:r>
            <a:endParaRPr lang="zh-CN" altLang="en-US" sz="800" spc="300">
              <a:solidFill>
                <a:schemeClr val="bg1"/>
              </a:solidFill>
              <a:uFillTx/>
              <a:latin typeface="思源黑体 Light" panose="020B0300000000000000" charset="-122"/>
              <a:ea typeface="思源黑体 Light" panose="020B03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4995" y="6356985"/>
            <a:ext cx="654050" cy="99060"/>
            <a:chOff x="937" y="10011"/>
            <a:chExt cx="1030" cy="156"/>
          </a:xfrm>
        </p:grpSpPr>
        <p:sp>
          <p:nvSpPr>
            <p:cNvPr id="26" name="椭圆 25"/>
            <p:cNvSpPr/>
            <p:nvPr/>
          </p:nvSpPr>
          <p:spPr>
            <a:xfrm>
              <a:off x="937" y="10011"/>
              <a:ext cx="156" cy="156"/>
            </a:xfrm>
            <a:prstGeom prst="ellipse">
              <a:avLst/>
            </a:prstGeom>
            <a:solidFill>
              <a:srgbClr val="8DC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>
              <p:custDataLst>
                <p:tags r:id="rId6"/>
              </p:custDataLst>
            </p:nvPr>
          </p:nvSpPr>
          <p:spPr>
            <a:xfrm>
              <a:off x="1374" y="10011"/>
              <a:ext cx="156" cy="156"/>
            </a:xfrm>
            <a:prstGeom prst="ellipse">
              <a:avLst/>
            </a:prstGeom>
            <a:solidFill>
              <a:srgbClr val="8DC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>
              <p:custDataLst>
                <p:tags r:id="rId7"/>
              </p:custDataLst>
            </p:nvPr>
          </p:nvSpPr>
          <p:spPr>
            <a:xfrm>
              <a:off x="1811" y="10011"/>
              <a:ext cx="156" cy="156"/>
            </a:xfrm>
            <a:prstGeom prst="ellipse">
              <a:avLst/>
            </a:prstGeom>
            <a:solidFill>
              <a:srgbClr val="8DC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 descr="资源 2@4x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141621" y="537210"/>
            <a:ext cx="2629374" cy="288000"/>
          </a:xfrm>
          <a:prstGeom prst="rect">
            <a:avLst/>
          </a:prstGeom>
        </p:spPr>
      </p:pic>
      <p:pic>
        <p:nvPicPr>
          <p:cNvPr id="32" name="图片 31" descr="图层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0930" y="6237275"/>
            <a:ext cx="2700065" cy="255600"/>
          </a:xfrm>
          <a:prstGeom prst="rect">
            <a:avLst/>
          </a:prstGeom>
        </p:spPr>
      </p:pic>
      <p:pic>
        <p:nvPicPr>
          <p:cNvPr id="33" name="图片 32" descr="OE-LOGO-优化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96263" y="496570"/>
            <a:ext cx="1681480" cy="44386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54760" y="4808855"/>
            <a:ext cx="97745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accent5"/>
                </a:solidFill>
              </a:rPr>
              <a:t>机器学习假设：</a:t>
            </a:r>
            <a:endParaRPr lang="zh-CN" altLang="en-US" sz="2800">
              <a:solidFill>
                <a:schemeClr val="accent5"/>
              </a:solidFill>
            </a:endParaRPr>
          </a:p>
          <a:p>
            <a:pPr algn="ctr"/>
            <a:r>
              <a:rPr lang="zh-CN" altLang="en-US" sz="2800">
                <a:solidFill>
                  <a:schemeClr val="accent5"/>
                </a:solidFill>
              </a:rPr>
              <a:t>在特征空间上距离较</a:t>
            </a:r>
            <a:r>
              <a:rPr lang="zh-CN" altLang="en-US" sz="2800">
                <a:solidFill>
                  <a:schemeClr val="accent5"/>
                </a:solidFill>
              </a:rPr>
              <a:t>近的样本，他们属于同一类的概率更高。</a:t>
            </a:r>
            <a:endParaRPr lang="zh-CN" altLang="en-US" sz="2800">
              <a:solidFill>
                <a:schemeClr val="accent5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95095" y="1027430"/>
            <a:ext cx="940117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在机器学习领域，"没有免费的午餐定理"（No Free Lunch Theorem，简称NFL定理）：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是指在所有可能的问题和算法空间中，不存在一种单一的算法能够在所有问题上都表现最优。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如果不对数据在特征空间的先验分布有一定假设，那么表现好和表现不好的数量是一样多</a:t>
            </a:r>
            <a:r>
              <a:rPr lang="zh-CN" altLang="en-US"/>
              <a:t>的。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094355" y="2626995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不考虑先验概率的</a:t>
            </a:r>
            <a:r>
              <a:rPr lang="zh-CN" alt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endParaRPr lang="zh-CN" altLang="en-US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990090" y="4097655"/>
            <a:ext cx="3641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/>
              <a:t>继续分析</a:t>
            </a:r>
            <a:r>
              <a:rPr lang="en-US" altLang="zh-CN" sz="3200"/>
              <a:t> 50%</a:t>
            </a:r>
            <a:endParaRPr lang="en-US" altLang="zh-CN" sz="3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6170295" y="4097655"/>
            <a:ext cx="42176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/>
              <a:t>加测</a:t>
            </a:r>
            <a:r>
              <a:rPr lang="en-US" altLang="zh-CN" sz="3200"/>
              <a:t>/</a:t>
            </a:r>
            <a:r>
              <a:rPr lang="zh-CN" altLang="en-US" sz="3200"/>
              <a:t>实验重做</a:t>
            </a:r>
            <a:r>
              <a:rPr lang="en-US" altLang="zh-CN" sz="3200"/>
              <a:t> 50%</a:t>
            </a:r>
            <a:endParaRPr lang="en-US" altLang="zh-CN" sz="3200"/>
          </a:p>
        </p:txBody>
      </p:sp>
      <p:sp>
        <p:nvSpPr>
          <p:cNvPr id="8" name="右箭头 7"/>
          <p:cNvSpPr/>
          <p:nvPr>
            <p:custDataLst>
              <p:tags r:id="rId6"/>
            </p:custDataLst>
          </p:nvPr>
        </p:nvSpPr>
        <p:spPr>
          <a:xfrm rot="8280000">
            <a:off x="3994150" y="3644900"/>
            <a:ext cx="1064260" cy="22987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>
            <p:custDataLst>
              <p:tags r:id="rId7"/>
            </p:custDataLst>
          </p:nvPr>
        </p:nvSpPr>
        <p:spPr>
          <a:xfrm rot="2820000">
            <a:off x="7350760" y="3618230"/>
            <a:ext cx="1064260" cy="22987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100830" y="2565400"/>
            <a:ext cx="2812415" cy="863600"/>
            <a:chOff x="4270" y="728"/>
            <a:chExt cx="4429" cy="1360"/>
          </a:xfrm>
        </p:grpSpPr>
        <p:sp>
          <p:nvSpPr>
            <p:cNvPr id="2" name="文本框 1"/>
            <p:cNvSpPr txBox="1"/>
            <p:nvPr/>
          </p:nvSpPr>
          <p:spPr>
            <a:xfrm>
              <a:off x="4270" y="1308"/>
              <a:ext cx="1013" cy="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/>
                <a:t>继续</a:t>
              </a:r>
              <a:endParaRPr lang="zh-CN" altLang="en-US"/>
            </a:p>
          </p:txBody>
        </p:sp>
        <p:sp>
          <p:nvSpPr>
            <p:cNvPr id="3" name="文本框 2"/>
            <p:cNvSpPr txBox="1"/>
            <p:nvPr>
              <p:custDataLst>
                <p:tags r:id="rId3"/>
              </p:custDataLst>
            </p:nvPr>
          </p:nvSpPr>
          <p:spPr>
            <a:xfrm>
              <a:off x="5283" y="1308"/>
              <a:ext cx="1013" cy="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/>
                <a:t>？</a:t>
              </a:r>
              <a:endParaRPr lang="zh-CN" altLang="en-US"/>
            </a:p>
          </p:txBody>
        </p:sp>
        <p:sp>
          <p:nvSpPr>
            <p:cNvPr id="8" name="右箭头 7"/>
            <p:cNvSpPr/>
            <p:nvPr>
              <p:custDataLst>
                <p:tags r:id="rId4"/>
              </p:custDataLst>
            </p:nvPr>
          </p:nvSpPr>
          <p:spPr>
            <a:xfrm rot="20400000">
              <a:off x="6395" y="1164"/>
              <a:ext cx="1031" cy="23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右箭头 3"/>
            <p:cNvSpPr/>
            <p:nvPr>
              <p:custDataLst>
                <p:tags r:id="rId5"/>
              </p:custDataLst>
            </p:nvPr>
          </p:nvSpPr>
          <p:spPr>
            <a:xfrm rot="540000">
              <a:off x="6398" y="1646"/>
              <a:ext cx="1031" cy="23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7687" y="728"/>
              <a:ext cx="1013" cy="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/>
                <a:t>继续</a:t>
              </a:r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7687" y="1508"/>
              <a:ext cx="1013" cy="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/>
                <a:t>重做</a:t>
              </a:r>
              <a:endParaRPr lang="zh-CN" altLang="en-US"/>
            </a:p>
          </p:txBody>
        </p:sp>
      </p:grpSp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1828800" y="2355850"/>
          <a:ext cx="8533765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05"/>
                <a:gridCol w="852805"/>
                <a:gridCol w="852805"/>
                <a:gridCol w="852805"/>
                <a:gridCol w="852805"/>
                <a:gridCol w="852805"/>
                <a:gridCol w="852805"/>
                <a:gridCol w="852805"/>
                <a:gridCol w="852805"/>
                <a:gridCol w="85280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继续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继续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继续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继续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？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继续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继续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继续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继续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重做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重做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重做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重做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重做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重做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重做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？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重做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重做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重做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1" name="右箭头 10"/>
          <p:cNvSpPr/>
          <p:nvPr>
            <p:custDataLst>
              <p:tags r:id="rId4"/>
            </p:custDataLst>
          </p:nvPr>
        </p:nvSpPr>
        <p:spPr>
          <a:xfrm rot="16200000">
            <a:off x="55245" y="3629660"/>
            <a:ext cx="3366770" cy="18161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>
            <p:custDataLst>
              <p:tags r:id="rId5"/>
            </p:custDataLst>
          </p:nvPr>
        </p:nvSpPr>
        <p:spPr>
          <a:xfrm>
            <a:off x="1718310" y="5290820"/>
            <a:ext cx="9078595" cy="1911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1111250" y="2037080"/>
            <a:ext cx="459740" cy="14090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/>
              <a:t>mapping(%)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9728200" y="5549265"/>
            <a:ext cx="1256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data (G)</a:t>
            </a:r>
            <a:endParaRPr lang="en-US" altLang="zh-CN"/>
          </a:p>
        </p:txBody>
      </p:sp>
    </p:spTree>
    <p:custDataLst>
      <p:tags r:id="rId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95245" y="1028700"/>
            <a:ext cx="7000875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24400" y="253365"/>
            <a:ext cx="2419350" cy="7334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2" name="图片 1" descr="test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030" y="1036955"/>
            <a:ext cx="6378575" cy="47840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12" name="左大括号 11"/>
          <p:cNvSpPr/>
          <p:nvPr>
            <p:custDataLst>
              <p:tags r:id="rId3"/>
            </p:custDataLst>
          </p:nvPr>
        </p:nvSpPr>
        <p:spPr>
          <a:xfrm>
            <a:off x="3947160" y="2317115"/>
            <a:ext cx="469265" cy="2243455"/>
          </a:xfrm>
          <a:prstGeom prst="leftBrace">
            <a:avLst/>
          </a:prstGeom>
          <a:noFill/>
          <a:ln w="66675" cmpd="sng">
            <a:solidFill>
              <a:schemeClr val="accent6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151130" y="2978150"/>
            <a:ext cx="36118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支持向量机</a:t>
            </a:r>
            <a:endParaRPr lang="zh-CN" altLang="en-US" sz="5400" b="1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5087620" y="1791970"/>
            <a:ext cx="29260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线性可分</a:t>
            </a:r>
            <a:endParaRPr lang="zh-CN" altLang="en-US" sz="54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4744720" y="4008120"/>
            <a:ext cx="36118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线性</a:t>
            </a:r>
            <a:r>
              <a:rPr lang="zh-CN" altLang="en-US" sz="5400" b="1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不可分</a:t>
            </a:r>
            <a:endParaRPr lang="zh-CN" altLang="en-US" sz="5400" b="1"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56600" y="2022475"/>
            <a:ext cx="30295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2">
                    <a:lumMod val="25000"/>
                    <a:lumOff val="75000"/>
                  </a:schemeClr>
                </a:solidFill>
              </a:rPr>
              <a:t>Linearly separable</a:t>
            </a:r>
            <a:endParaRPr lang="zh-CN" altLang="en-US" sz="24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7"/>
            </p:custDataLst>
          </p:nvPr>
        </p:nvSpPr>
        <p:spPr>
          <a:xfrm>
            <a:off x="8483600" y="4238625"/>
            <a:ext cx="30295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2">
                    <a:lumMod val="75000"/>
                    <a:lumOff val="25000"/>
                  </a:schemeClr>
                </a:solidFill>
              </a:rPr>
              <a:t>Linearly </a:t>
            </a:r>
            <a:r>
              <a:rPr lang="en-US" altLang="zh-CN" sz="2400">
                <a:solidFill>
                  <a:schemeClr val="tx2">
                    <a:lumMod val="75000"/>
                    <a:lumOff val="25000"/>
                  </a:schemeClr>
                </a:solidFill>
              </a:rPr>
              <a:t>in</a:t>
            </a:r>
            <a:r>
              <a:rPr lang="zh-CN" altLang="en-US" sz="2400">
                <a:solidFill>
                  <a:schemeClr val="tx2">
                    <a:lumMod val="75000"/>
                    <a:lumOff val="25000"/>
                  </a:schemeClr>
                </a:solidFill>
              </a:rPr>
              <a:t>separable</a:t>
            </a:r>
            <a:endParaRPr lang="zh-CN" altLang="en-US" sz="24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2969260" y="3095625"/>
            <a:ext cx="2926080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线性可分</a:t>
            </a:r>
            <a:endParaRPr lang="zh-CN" altLang="en-US" sz="54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8240" y="3326130"/>
            <a:ext cx="30295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2">
                    <a:lumMod val="25000"/>
                    <a:lumOff val="75000"/>
                  </a:schemeClr>
                </a:solidFill>
              </a:rPr>
              <a:t>Linearly separable</a:t>
            </a:r>
            <a:endParaRPr lang="zh-CN" altLang="en-US" sz="24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5426075" y="626745"/>
            <a:ext cx="144000" cy="144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123180" y="993775"/>
            <a:ext cx="1945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重做</a:t>
            </a:r>
            <a:r>
              <a:rPr lang="en-US" altLang="zh-CN"/>
              <a:t>	   </a:t>
            </a:r>
            <a:r>
              <a:rPr lang="zh-CN" altLang="en-US"/>
              <a:t>继续</a:t>
            </a:r>
            <a:endParaRPr lang="zh-CN" altLang="en-US"/>
          </a:p>
        </p:txBody>
      </p:sp>
      <p:sp>
        <p:nvSpPr>
          <p:cNvPr id="27" name="椭圆 26"/>
          <p:cNvSpPr/>
          <p:nvPr>
            <p:custDataLst>
              <p:tags r:id="rId4"/>
            </p:custDataLst>
          </p:nvPr>
        </p:nvSpPr>
        <p:spPr>
          <a:xfrm>
            <a:off x="6478905" y="626745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1992630" y="1871345"/>
            <a:ext cx="8806815" cy="1557655"/>
            <a:chOff x="3138" y="2947"/>
            <a:chExt cx="13869" cy="2453"/>
          </a:xfrm>
        </p:grpSpPr>
        <p:cxnSp>
          <p:nvCxnSpPr>
            <p:cNvPr id="2" name="直接箭头连接符 1"/>
            <p:cNvCxnSpPr/>
            <p:nvPr/>
          </p:nvCxnSpPr>
          <p:spPr>
            <a:xfrm flipV="1">
              <a:off x="3138" y="4568"/>
              <a:ext cx="1178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>
              <p:custDataLst>
                <p:tags r:id="rId5"/>
              </p:custDataLst>
            </p:nvPr>
          </p:nvSpPr>
          <p:spPr>
            <a:xfrm>
              <a:off x="13508" y="4820"/>
              <a:ext cx="19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data (G)</a:t>
              </a:r>
              <a:endParaRPr lang="en-US" altLang="zh-CN"/>
            </a:p>
          </p:txBody>
        </p:sp>
        <p:sp>
          <p:nvSpPr>
            <p:cNvPr id="3" name="椭圆 2"/>
            <p:cNvSpPr/>
            <p:nvPr/>
          </p:nvSpPr>
          <p:spPr>
            <a:xfrm>
              <a:off x="3692" y="4454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>
              <p:custDataLst>
                <p:tags r:id="rId6"/>
              </p:custDataLst>
            </p:nvPr>
          </p:nvSpPr>
          <p:spPr>
            <a:xfrm>
              <a:off x="4092" y="4454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>
              <p:custDataLst>
                <p:tags r:id="rId7"/>
              </p:custDataLst>
            </p:nvPr>
          </p:nvSpPr>
          <p:spPr>
            <a:xfrm>
              <a:off x="4550" y="4454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>
              <p:custDataLst>
                <p:tags r:id="rId8"/>
              </p:custDataLst>
            </p:nvPr>
          </p:nvSpPr>
          <p:spPr>
            <a:xfrm>
              <a:off x="4870" y="4454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>
              <p:custDataLst>
                <p:tags r:id="rId9"/>
              </p:custDataLst>
            </p:nvPr>
          </p:nvSpPr>
          <p:spPr>
            <a:xfrm>
              <a:off x="4346" y="4454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>
              <p:custDataLst>
                <p:tags r:id="rId10"/>
              </p:custDataLst>
            </p:nvPr>
          </p:nvSpPr>
          <p:spPr>
            <a:xfrm>
              <a:off x="3314" y="4454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>
              <p:custDataLst>
                <p:tags r:id="rId11"/>
              </p:custDataLst>
            </p:nvPr>
          </p:nvSpPr>
          <p:spPr>
            <a:xfrm>
              <a:off x="5190" y="4454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>
              <p:custDataLst>
                <p:tags r:id="rId12"/>
              </p:custDataLst>
            </p:nvPr>
          </p:nvSpPr>
          <p:spPr>
            <a:xfrm>
              <a:off x="5000" y="4454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>
              <p:custDataLst>
                <p:tags r:id="rId13"/>
              </p:custDataLst>
            </p:nvPr>
          </p:nvSpPr>
          <p:spPr>
            <a:xfrm>
              <a:off x="5654" y="4454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>
              <p:custDataLst>
                <p:tags r:id="rId14"/>
              </p:custDataLst>
            </p:nvPr>
          </p:nvSpPr>
          <p:spPr>
            <a:xfrm>
              <a:off x="5450" y="4454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>
              <p:custDataLst>
                <p:tags r:id="rId15"/>
              </p:custDataLst>
            </p:nvPr>
          </p:nvSpPr>
          <p:spPr>
            <a:xfrm>
              <a:off x="6030" y="4454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>
              <p:custDataLst>
                <p:tags r:id="rId16"/>
              </p:custDataLst>
            </p:nvPr>
          </p:nvSpPr>
          <p:spPr>
            <a:xfrm>
              <a:off x="11720" y="4454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>
              <p:custDataLst>
                <p:tags r:id="rId17"/>
              </p:custDataLst>
            </p:nvPr>
          </p:nvSpPr>
          <p:spPr>
            <a:xfrm>
              <a:off x="11493" y="4454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>
              <p:custDataLst>
                <p:tags r:id="rId18"/>
              </p:custDataLst>
            </p:nvPr>
          </p:nvSpPr>
          <p:spPr>
            <a:xfrm>
              <a:off x="12524" y="4454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>
              <p:custDataLst>
                <p:tags r:id="rId19"/>
              </p:custDataLst>
            </p:nvPr>
          </p:nvSpPr>
          <p:spPr>
            <a:xfrm>
              <a:off x="11266" y="4454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>
              <p:custDataLst>
                <p:tags r:id="rId20"/>
              </p:custDataLst>
            </p:nvPr>
          </p:nvSpPr>
          <p:spPr>
            <a:xfrm>
              <a:off x="12297" y="4454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>
              <p:custDataLst>
                <p:tags r:id="rId21"/>
              </p:custDataLst>
            </p:nvPr>
          </p:nvSpPr>
          <p:spPr>
            <a:xfrm>
              <a:off x="11895" y="4454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>
              <p:custDataLst>
                <p:tags r:id="rId22"/>
              </p:custDataLst>
            </p:nvPr>
          </p:nvSpPr>
          <p:spPr>
            <a:xfrm>
              <a:off x="10928" y="4454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>
              <p:custDataLst>
                <p:tags r:id="rId23"/>
              </p:custDataLst>
            </p:nvPr>
          </p:nvSpPr>
          <p:spPr>
            <a:xfrm>
              <a:off x="12862" y="4454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>
              <p:custDataLst>
                <p:tags r:id="rId24"/>
              </p:custDataLst>
            </p:nvPr>
          </p:nvSpPr>
          <p:spPr>
            <a:xfrm>
              <a:off x="13200" y="4454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>
              <p:custDataLst>
                <p:tags r:id="rId25"/>
              </p:custDataLst>
            </p:nvPr>
          </p:nvSpPr>
          <p:spPr>
            <a:xfrm>
              <a:off x="12951" y="4454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1" name="直接箭头连接符 30"/>
            <p:cNvCxnSpPr/>
            <p:nvPr/>
          </p:nvCxnSpPr>
          <p:spPr>
            <a:xfrm>
              <a:off x="13508" y="3617"/>
              <a:ext cx="0" cy="86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>
              <p:custDataLst>
                <p:tags r:id="rId26"/>
              </p:custDataLst>
            </p:nvPr>
          </p:nvSpPr>
          <p:spPr>
            <a:xfrm>
              <a:off x="12751" y="2947"/>
              <a:ext cx="42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90 (G) </a:t>
              </a:r>
              <a:r>
                <a:rPr lang="zh-CN" altLang="en-US"/>
                <a:t>人重</a:t>
              </a:r>
              <a:r>
                <a:rPr lang="zh-CN" altLang="en-US"/>
                <a:t>硬标准</a:t>
              </a:r>
              <a:endParaRPr lang="zh-CN" altLang="en-US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1259205" y="4363085"/>
            <a:ext cx="66935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/>
              <a:t>1.</a:t>
            </a:r>
            <a:r>
              <a:rPr lang="zh-CN" altLang="en-US" sz="2400"/>
              <a:t>当数据线性可分时，能够通过一个超平面将不同类型的数据分开</a:t>
            </a:r>
            <a:endParaRPr lang="zh-CN" altLang="en-US" sz="2400"/>
          </a:p>
          <a:p>
            <a:pPr algn="l"/>
            <a:r>
              <a:rPr lang="en-US" altLang="zh-CN" sz="2400"/>
              <a:t>2.</a:t>
            </a:r>
            <a:r>
              <a:rPr lang="zh-CN" altLang="en-US" sz="2400"/>
              <a:t>当分类可以通过一个超平面分开的时候，</a:t>
            </a:r>
            <a:endParaRPr lang="zh-CN" altLang="en-US" sz="2400"/>
          </a:p>
          <a:p>
            <a:pPr algn="l"/>
            <a:r>
              <a:rPr lang="zh-CN" altLang="en-US" sz="2400"/>
              <a:t>就会存在无数的超平面可以将数据分开</a:t>
            </a:r>
            <a:endParaRPr lang="zh-CN" altLang="en-US" sz="2400"/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5456555" y="1961515"/>
            <a:ext cx="0" cy="1725295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>
            <p:custDataLst>
              <p:tags r:id="rId27"/>
            </p:custDataLst>
          </p:nvPr>
        </p:nvCxnSpPr>
        <p:spPr>
          <a:xfrm>
            <a:off x="5520055" y="3456940"/>
            <a:ext cx="479425" cy="16256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5999480" y="3561715"/>
            <a:ext cx="103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超平面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8096885" y="4439285"/>
            <a:ext cx="39274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PS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这里为了好看，使用线代表超平面，实际在一维特征中，一个点就可以作为超平面将数据分开，对于一维特征值，超平面可以是</a:t>
            </a:r>
            <a:r>
              <a:rPr lang="en-US" altLang="zh-CN">
                <a:solidFill>
                  <a:srgbClr val="FF0000"/>
                </a:solidFill>
              </a:rPr>
              <a:t>0</a:t>
            </a:r>
            <a:r>
              <a:rPr lang="zh-CN" altLang="en-US">
                <a:solidFill>
                  <a:srgbClr val="FF0000"/>
                </a:solidFill>
              </a:rPr>
              <a:t>维，二维特征值，超平面可以是一维，高纬度</a:t>
            </a:r>
            <a:r>
              <a:rPr lang="zh-CN" altLang="en-US">
                <a:solidFill>
                  <a:srgbClr val="FF0000"/>
                </a:solidFill>
              </a:rPr>
              <a:t>依此类推。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2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104390" y="1871345"/>
            <a:ext cx="8806815" cy="1557655"/>
            <a:chOff x="3138" y="2947"/>
            <a:chExt cx="13869" cy="2453"/>
          </a:xfrm>
        </p:grpSpPr>
        <p:cxnSp>
          <p:nvCxnSpPr>
            <p:cNvPr id="18" name="直接箭头连接符 17"/>
            <p:cNvCxnSpPr/>
            <p:nvPr>
              <p:custDataLst>
                <p:tags r:id="rId3"/>
              </p:custDataLst>
            </p:nvPr>
          </p:nvCxnSpPr>
          <p:spPr>
            <a:xfrm flipV="1">
              <a:off x="3138" y="4568"/>
              <a:ext cx="1178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>
              <p:custDataLst>
                <p:tags r:id="rId4"/>
              </p:custDataLst>
            </p:nvPr>
          </p:nvSpPr>
          <p:spPr>
            <a:xfrm>
              <a:off x="13508" y="4820"/>
              <a:ext cx="19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data (G)</a:t>
              </a:r>
              <a:endParaRPr lang="en-US" altLang="zh-CN"/>
            </a:p>
          </p:txBody>
        </p:sp>
        <p:sp>
          <p:nvSpPr>
            <p:cNvPr id="26" name="椭圆 25"/>
            <p:cNvSpPr/>
            <p:nvPr>
              <p:custDataLst>
                <p:tags r:id="rId5"/>
              </p:custDataLst>
            </p:nvPr>
          </p:nvSpPr>
          <p:spPr>
            <a:xfrm>
              <a:off x="3692" y="4454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>
              <p:custDataLst>
                <p:tags r:id="rId6"/>
              </p:custDataLst>
            </p:nvPr>
          </p:nvSpPr>
          <p:spPr>
            <a:xfrm>
              <a:off x="4092" y="4454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>
              <p:custDataLst>
                <p:tags r:id="rId7"/>
              </p:custDataLst>
            </p:nvPr>
          </p:nvSpPr>
          <p:spPr>
            <a:xfrm>
              <a:off x="4550" y="4454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>
              <p:custDataLst>
                <p:tags r:id="rId8"/>
              </p:custDataLst>
            </p:nvPr>
          </p:nvSpPr>
          <p:spPr>
            <a:xfrm>
              <a:off x="4870" y="4454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>
              <p:custDataLst>
                <p:tags r:id="rId9"/>
              </p:custDataLst>
            </p:nvPr>
          </p:nvSpPr>
          <p:spPr>
            <a:xfrm>
              <a:off x="4346" y="4454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>
              <p:custDataLst>
                <p:tags r:id="rId10"/>
              </p:custDataLst>
            </p:nvPr>
          </p:nvSpPr>
          <p:spPr>
            <a:xfrm>
              <a:off x="3314" y="4454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>
              <p:custDataLst>
                <p:tags r:id="rId11"/>
              </p:custDataLst>
            </p:nvPr>
          </p:nvSpPr>
          <p:spPr>
            <a:xfrm>
              <a:off x="5190" y="4454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>
              <p:custDataLst>
                <p:tags r:id="rId12"/>
              </p:custDataLst>
            </p:nvPr>
          </p:nvSpPr>
          <p:spPr>
            <a:xfrm>
              <a:off x="5000" y="4454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>
              <p:custDataLst>
                <p:tags r:id="rId13"/>
              </p:custDataLst>
            </p:nvPr>
          </p:nvSpPr>
          <p:spPr>
            <a:xfrm>
              <a:off x="5654" y="4454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>
              <p:custDataLst>
                <p:tags r:id="rId14"/>
              </p:custDataLst>
            </p:nvPr>
          </p:nvSpPr>
          <p:spPr>
            <a:xfrm>
              <a:off x="5450" y="4454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>
              <p:custDataLst>
                <p:tags r:id="rId15"/>
              </p:custDataLst>
            </p:nvPr>
          </p:nvSpPr>
          <p:spPr>
            <a:xfrm>
              <a:off x="6030" y="4454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>
              <p:custDataLst>
                <p:tags r:id="rId16"/>
              </p:custDataLst>
            </p:nvPr>
          </p:nvSpPr>
          <p:spPr>
            <a:xfrm>
              <a:off x="11720" y="4454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>
              <p:custDataLst>
                <p:tags r:id="rId17"/>
              </p:custDataLst>
            </p:nvPr>
          </p:nvSpPr>
          <p:spPr>
            <a:xfrm>
              <a:off x="11493" y="4454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>
              <p:custDataLst>
                <p:tags r:id="rId18"/>
              </p:custDataLst>
            </p:nvPr>
          </p:nvSpPr>
          <p:spPr>
            <a:xfrm>
              <a:off x="12524" y="4454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>
              <p:custDataLst>
                <p:tags r:id="rId19"/>
              </p:custDataLst>
            </p:nvPr>
          </p:nvSpPr>
          <p:spPr>
            <a:xfrm>
              <a:off x="11266" y="4454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>
              <p:custDataLst>
                <p:tags r:id="rId20"/>
              </p:custDataLst>
            </p:nvPr>
          </p:nvSpPr>
          <p:spPr>
            <a:xfrm>
              <a:off x="12297" y="4454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>
              <p:custDataLst>
                <p:tags r:id="rId21"/>
              </p:custDataLst>
            </p:nvPr>
          </p:nvSpPr>
          <p:spPr>
            <a:xfrm>
              <a:off x="11895" y="4454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>
              <p:custDataLst>
                <p:tags r:id="rId22"/>
              </p:custDataLst>
            </p:nvPr>
          </p:nvSpPr>
          <p:spPr>
            <a:xfrm>
              <a:off x="10928" y="4454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>
              <p:custDataLst>
                <p:tags r:id="rId23"/>
              </p:custDataLst>
            </p:nvPr>
          </p:nvSpPr>
          <p:spPr>
            <a:xfrm>
              <a:off x="12862" y="4454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>
              <p:custDataLst>
                <p:tags r:id="rId24"/>
              </p:custDataLst>
            </p:nvPr>
          </p:nvSpPr>
          <p:spPr>
            <a:xfrm>
              <a:off x="13200" y="4454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>
              <p:custDataLst>
                <p:tags r:id="rId25"/>
              </p:custDataLst>
            </p:nvPr>
          </p:nvSpPr>
          <p:spPr>
            <a:xfrm>
              <a:off x="12951" y="4454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3" name="直接箭头连接符 52"/>
            <p:cNvCxnSpPr/>
            <p:nvPr>
              <p:custDataLst>
                <p:tags r:id="rId26"/>
              </p:custDataLst>
            </p:nvPr>
          </p:nvCxnSpPr>
          <p:spPr>
            <a:xfrm>
              <a:off x="13508" y="3617"/>
              <a:ext cx="0" cy="86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>
              <p:custDataLst>
                <p:tags r:id="rId27"/>
              </p:custDataLst>
            </p:nvPr>
          </p:nvSpPr>
          <p:spPr>
            <a:xfrm>
              <a:off x="12751" y="2947"/>
              <a:ext cx="42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90 (G) </a:t>
              </a:r>
              <a:r>
                <a:rPr lang="zh-CN" altLang="en-US"/>
                <a:t>人重</a:t>
              </a:r>
              <a:r>
                <a:rPr lang="zh-CN" altLang="en-US"/>
                <a:t>硬标准</a:t>
              </a:r>
              <a:endParaRPr lang="zh-CN" altLang="en-US"/>
            </a:p>
          </p:txBody>
        </p:sp>
      </p:grpSp>
      <p:cxnSp>
        <p:nvCxnSpPr>
          <p:cNvPr id="55" name="直接连接符 54"/>
          <p:cNvCxnSpPr/>
          <p:nvPr>
            <p:custDataLst>
              <p:tags r:id="rId28"/>
            </p:custDataLst>
          </p:nvPr>
        </p:nvCxnSpPr>
        <p:spPr>
          <a:xfrm flipH="1">
            <a:off x="4077970" y="1871345"/>
            <a:ext cx="0" cy="1725295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>
            <p:custDataLst>
              <p:tags r:id="rId29"/>
            </p:custDataLst>
          </p:nvPr>
        </p:nvCxnSpPr>
        <p:spPr>
          <a:xfrm flipH="1">
            <a:off x="7052945" y="1871345"/>
            <a:ext cx="0" cy="1725295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>
            <p:custDataLst>
              <p:tags r:id="rId30"/>
            </p:custDataLst>
          </p:nvPr>
        </p:nvCxnSpPr>
        <p:spPr>
          <a:xfrm flipH="1">
            <a:off x="5506720" y="1866265"/>
            <a:ext cx="0" cy="1725295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>
            <p:custDataLst>
              <p:tags r:id="rId31"/>
            </p:custDataLst>
          </p:nvPr>
        </p:nvCxnSpPr>
        <p:spPr>
          <a:xfrm flipH="1">
            <a:off x="3708400" y="2983865"/>
            <a:ext cx="293370" cy="24257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2922270" y="3237865"/>
            <a:ext cx="1169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支持向量</a:t>
            </a:r>
            <a:endParaRPr lang="zh-CN" altLang="en-US"/>
          </a:p>
        </p:txBody>
      </p:sp>
      <p:cxnSp>
        <p:nvCxnSpPr>
          <p:cNvPr id="60" name="直接箭头连接符 59"/>
          <p:cNvCxnSpPr/>
          <p:nvPr>
            <p:custDataLst>
              <p:tags r:id="rId32"/>
            </p:custDataLst>
          </p:nvPr>
        </p:nvCxnSpPr>
        <p:spPr>
          <a:xfrm>
            <a:off x="7121525" y="2957830"/>
            <a:ext cx="180975" cy="27876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>
            <p:custDataLst>
              <p:tags r:id="rId33"/>
            </p:custDataLst>
          </p:nvPr>
        </p:nvSpPr>
        <p:spPr>
          <a:xfrm>
            <a:off x="7109460" y="3223260"/>
            <a:ext cx="1169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支持向量</a:t>
            </a:r>
            <a:endParaRPr lang="zh-CN" altLang="en-US"/>
          </a:p>
        </p:txBody>
      </p:sp>
      <p:cxnSp>
        <p:nvCxnSpPr>
          <p:cNvPr id="62" name="直接箭头连接符 61"/>
          <p:cNvCxnSpPr/>
          <p:nvPr>
            <p:custDataLst>
              <p:tags r:id="rId34"/>
            </p:custDataLst>
          </p:nvPr>
        </p:nvCxnSpPr>
        <p:spPr>
          <a:xfrm>
            <a:off x="5506720" y="3606165"/>
            <a:ext cx="0" cy="21463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35"/>
            </p:custDataLst>
          </p:nvPr>
        </p:nvSpPr>
        <p:spPr>
          <a:xfrm>
            <a:off x="4921885" y="3820795"/>
            <a:ext cx="1169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超平面</a:t>
            </a:r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2912745" y="4760595"/>
            <a:ext cx="6191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超平面总是距离不同分类的支持向量中间</a:t>
            </a:r>
            <a:endParaRPr lang="zh-CN" altLang="en-US" sz="2400"/>
          </a:p>
        </p:txBody>
      </p:sp>
    </p:spTree>
    <p:custDataLst>
      <p:tags r:id="rId3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>
            <p:custDataLst>
              <p:tags r:id="rId3"/>
            </p:custDataLst>
          </p:nvPr>
        </p:nvCxnSpPr>
        <p:spPr>
          <a:xfrm flipV="1">
            <a:off x="2360295" y="5105400"/>
            <a:ext cx="74860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8945245" y="5265420"/>
            <a:ext cx="1256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data (G)</a:t>
            </a:r>
            <a:endParaRPr lang="en-US" altLang="zh-CN"/>
          </a:p>
        </p:txBody>
      </p:sp>
      <p:sp>
        <p:nvSpPr>
          <p:cNvPr id="26" name="椭圆 25"/>
          <p:cNvSpPr/>
          <p:nvPr>
            <p:custDataLst>
              <p:tags r:id="rId5"/>
            </p:custDataLst>
          </p:nvPr>
        </p:nvSpPr>
        <p:spPr>
          <a:xfrm>
            <a:off x="2712085" y="4070985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>
            <p:custDataLst>
              <p:tags r:id="rId6"/>
            </p:custDataLst>
          </p:nvPr>
        </p:nvSpPr>
        <p:spPr>
          <a:xfrm>
            <a:off x="2966085" y="3242310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>
            <p:custDataLst>
              <p:tags r:id="rId7"/>
            </p:custDataLst>
          </p:nvPr>
        </p:nvSpPr>
        <p:spPr>
          <a:xfrm>
            <a:off x="3256915" y="3842385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椭圆 34"/>
          <p:cNvSpPr/>
          <p:nvPr>
            <p:custDataLst>
              <p:tags r:id="rId8"/>
            </p:custDataLst>
          </p:nvPr>
        </p:nvSpPr>
        <p:spPr>
          <a:xfrm>
            <a:off x="3460115" y="4423410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椭圆 35"/>
          <p:cNvSpPr/>
          <p:nvPr>
            <p:custDataLst>
              <p:tags r:id="rId9"/>
            </p:custDataLst>
          </p:nvPr>
        </p:nvSpPr>
        <p:spPr>
          <a:xfrm>
            <a:off x="3127375" y="2461260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椭圆 36"/>
          <p:cNvSpPr/>
          <p:nvPr>
            <p:custDataLst>
              <p:tags r:id="rId10"/>
            </p:custDataLst>
          </p:nvPr>
        </p:nvSpPr>
        <p:spPr>
          <a:xfrm>
            <a:off x="2472055" y="3480435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椭圆 37"/>
          <p:cNvSpPr/>
          <p:nvPr>
            <p:custDataLst>
              <p:tags r:id="rId11"/>
            </p:custDataLst>
          </p:nvPr>
        </p:nvSpPr>
        <p:spPr>
          <a:xfrm>
            <a:off x="3663315" y="4147185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椭圆 38"/>
          <p:cNvSpPr/>
          <p:nvPr>
            <p:custDataLst>
              <p:tags r:id="rId12"/>
            </p:custDataLst>
          </p:nvPr>
        </p:nvSpPr>
        <p:spPr>
          <a:xfrm>
            <a:off x="3542665" y="3089910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椭圆 39"/>
          <p:cNvSpPr/>
          <p:nvPr>
            <p:custDataLst>
              <p:tags r:id="rId13"/>
            </p:custDataLst>
          </p:nvPr>
        </p:nvSpPr>
        <p:spPr>
          <a:xfrm>
            <a:off x="3957955" y="3794760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椭圆 40"/>
          <p:cNvSpPr/>
          <p:nvPr>
            <p:custDataLst>
              <p:tags r:id="rId14"/>
            </p:custDataLst>
          </p:nvPr>
        </p:nvSpPr>
        <p:spPr>
          <a:xfrm>
            <a:off x="3828415" y="4613910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椭圆 41"/>
          <p:cNvSpPr/>
          <p:nvPr>
            <p:custDataLst>
              <p:tags r:id="rId15"/>
            </p:custDataLst>
          </p:nvPr>
        </p:nvSpPr>
        <p:spPr>
          <a:xfrm>
            <a:off x="4196715" y="4337685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椭圆 42"/>
          <p:cNvSpPr/>
          <p:nvPr>
            <p:custDataLst>
              <p:tags r:id="rId16"/>
            </p:custDataLst>
          </p:nvPr>
        </p:nvSpPr>
        <p:spPr>
          <a:xfrm>
            <a:off x="7809865" y="2880360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椭圆 43"/>
          <p:cNvSpPr/>
          <p:nvPr>
            <p:custDataLst>
              <p:tags r:id="rId17"/>
            </p:custDataLst>
          </p:nvPr>
        </p:nvSpPr>
        <p:spPr>
          <a:xfrm>
            <a:off x="7665720" y="2499360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椭圆 44"/>
          <p:cNvSpPr/>
          <p:nvPr>
            <p:custDataLst>
              <p:tags r:id="rId18"/>
            </p:custDataLst>
          </p:nvPr>
        </p:nvSpPr>
        <p:spPr>
          <a:xfrm>
            <a:off x="8320405" y="3461385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椭圆 45"/>
          <p:cNvSpPr/>
          <p:nvPr>
            <p:custDataLst>
              <p:tags r:id="rId19"/>
            </p:custDataLst>
          </p:nvPr>
        </p:nvSpPr>
        <p:spPr>
          <a:xfrm>
            <a:off x="7521575" y="2156460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椭圆 46"/>
          <p:cNvSpPr/>
          <p:nvPr>
            <p:custDataLst>
              <p:tags r:id="rId20"/>
            </p:custDataLst>
          </p:nvPr>
        </p:nvSpPr>
        <p:spPr>
          <a:xfrm>
            <a:off x="8176260" y="2899410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椭圆 47"/>
          <p:cNvSpPr/>
          <p:nvPr>
            <p:custDataLst>
              <p:tags r:id="rId21"/>
            </p:custDataLst>
          </p:nvPr>
        </p:nvSpPr>
        <p:spPr>
          <a:xfrm>
            <a:off x="7920990" y="2004060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椭圆 48"/>
          <p:cNvSpPr/>
          <p:nvPr>
            <p:custDataLst>
              <p:tags r:id="rId22"/>
            </p:custDataLst>
          </p:nvPr>
        </p:nvSpPr>
        <p:spPr>
          <a:xfrm>
            <a:off x="7306945" y="2908935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椭圆 49"/>
          <p:cNvSpPr/>
          <p:nvPr>
            <p:custDataLst>
              <p:tags r:id="rId23"/>
            </p:custDataLst>
          </p:nvPr>
        </p:nvSpPr>
        <p:spPr>
          <a:xfrm>
            <a:off x="8535035" y="3175635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椭圆 50"/>
          <p:cNvSpPr/>
          <p:nvPr>
            <p:custDataLst>
              <p:tags r:id="rId24"/>
            </p:custDataLst>
          </p:nvPr>
        </p:nvSpPr>
        <p:spPr>
          <a:xfrm>
            <a:off x="8749665" y="2042160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椭圆 51"/>
          <p:cNvSpPr/>
          <p:nvPr>
            <p:custDataLst>
              <p:tags r:id="rId25"/>
            </p:custDataLst>
          </p:nvPr>
        </p:nvSpPr>
        <p:spPr>
          <a:xfrm>
            <a:off x="8591550" y="2499360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3" name="直接箭头连接符 52"/>
          <p:cNvCxnSpPr/>
          <p:nvPr>
            <p:custDataLst>
              <p:tags r:id="rId26"/>
            </p:custDataLst>
          </p:nvPr>
        </p:nvCxnSpPr>
        <p:spPr>
          <a:xfrm>
            <a:off x="8945245" y="4501515"/>
            <a:ext cx="0" cy="54673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8464550" y="4076065"/>
            <a:ext cx="2702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90 (G) </a:t>
            </a:r>
            <a:r>
              <a:rPr lang="zh-CN" altLang="en-US"/>
              <a:t>人重</a:t>
            </a:r>
            <a:r>
              <a:rPr lang="zh-CN" altLang="en-US"/>
              <a:t>硬标准</a:t>
            </a:r>
            <a:endParaRPr lang="zh-CN" altLang="en-US"/>
          </a:p>
        </p:txBody>
      </p:sp>
      <p:cxnSp>
        <p:nvCxnSpPr>
          <p:cNvPr id="2" name="直接箭头连接符 1"/>
          <p:cNvCxnSpPr/>
          <p:nvPr>
            <p:custDataLst>
              <p:tags r:id="rId28"/>
            </p:custDataLst>
          </p:nvPr>
        </p:nvCxnSpPr>
        <p:spPr>
          <a:xfrm flipV="1">
            <a:off x="2376170" y="557530"/>
            <a:ext cx="0" cy="45478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29"/>
            </p:custDataLst>
          </p:nvPr>
        </p:nvSpPr>
        <p:spPr>
          <a:xfrm>
            <a:off x="1820545" y="695325"/>
            <a:ext cx="459740" cy="14090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/>
              <a:t>mapping(%)</a:t>
            </a:r>
            <a:endParaRPr lang="en-US" altLang="zh-CN"/>
          </a:p>
        </p:txBody>
      </p:sp>
      <p:cxnSp>
        <p:nvCxnSpPr>
          <p:cNvPr id="3" name="直接箭头连接符 2"/>
          <p:cNvCxnSpPr/>
          <p:nvPr>
            <p:custDataLst>
              <p:tags r:id="rId30"/>
            </p:custDataLst>
          </p:nvPr>
        </p:nvCxnSpPr>
        <p:spPr>
          <a:xfrm flipH="1">
            <a:off x="2501265" y="1290955"/>
            <a:ext cx="612775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31"/>
            </p:custDataLst>
          </p:nvPr>
        </p:nvSpPr>
        <p:spPr>
          <a:xfrm>
            <a:off x="2616200" y="857885"/>
            <a:ext cx="2702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90 (%) </a:t>
            </a:r>
            <a:r>
              <a:rPr lang="zh-CN" altLang="en-US"/>
              <a:t>人重</a:t>
            </a:r>
            <a:r>
              <a:rPr lang="zh-CN" altLang="en-US"/>
              <a:t>硬标准</a:t>
            </a:r>
            <a:endParaRPr lang="zh-CN" altLang="en-US"/>
          </a:p>
        </p:txBody>
      </p:sp>
      <p:cxnSp>
        <p:nvCxnSpPr>
          <p:cNvPr id="55" name="直接连接符 54"/>
          <p:cNvCxnSpPr/>
          <p:nvPr>
            <p:custDataLst>
              <p:tags r:id="rId32"/>
            </p:custDataLst>
          </p:nvPr>
        </p:nvCxnSpPr>
        <p:spPr>
          <a:xfrm>
            <a:off x="3142615" y="2214880"/>
            <a:ext cx="1342390" cy="2286635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33"/>
            </p:custDataLst>
          </p:nvPr>
        </p:nvCxnSpPr>
        <p:spPr>
          <a:xfrm>
            <a:off x="4683125" y="1784350"/>
            <a:ext cx="1342390" cy="2286635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34"/>
            </p:custDataLst>
          </p:nvPr>
        </p:nvCxnSpPr>
        <p:spPr>
          <a:xfrm>
            <a:off x="6386830" y="1428115"/>
            <a:ext cx="1342390" cy="2286635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14145" y="2114550"/>
            <a:ext cx="936371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000"/>
              <a:t>AlphaGo</a:t>
            </a:r>
            <a:r>
              <a:rPr lang="en-US" altLang="zh-CN" sz="4000"/>
              <a:t> 2016</a:t>
            </a:r>
            <a:r>
              <a:rPr lang="zh-CN" altLang="en-US" sz="4000"/>
              <a:t>年</a:t>
            </a:r>
            <a:r>
              <a:rPr lang="en-US" altLang="zh-CN" sz="4000"/>
              <a:t> </a:t>
            </a:r>
            <a:r>
              <a:rPr lang="zh-CN" altLang="en-US" sz="4000">
                <a:sym typeface="+mn-ea"/>
              </a:rPr>
              <a:t>4比1</a:t>
            </a:r>
            <a:r>
              <a:rPr lang="en-US" altLang="zh-CN" sz="4000">
                <a:sym typeface="+mn-ea"/>
              </a:rPr>
              <a:t> </a:t>
            </a:r>
            <a:r>
              <a:rPr lang="zh-CN" altLang="en-US" sz="4000">
                <a:sym typeface="+mn-ea"/>
              </a:rPr>
              <a:t>战胜李世石</a:t>
            </a:r>
            <a:endParaRPr lang="zh-CN" altLang="en-US" sz="4000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021715" y="3371850"/>
            <a:ext cx="940054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4000"/>
              <a:t>2023</a:t>
            </a:r>
            <a:r>
              <a:rPr lang="zh-CN" altLang="en-US" sz="4000"/>
              <a:t>年被称为</a:t>
            </a:r>
            <a:r>
              <a:rPr lang="en-US" altLang="zh-CN" sz="4000"/>
              <a:t> AI </a:t>
            </a:r>
            <a:r>
              <a:rPr lang="zh-CN" altLang="en-US" sz="4000"/>
              <a:t>元年，</a:t>
            </a:r>
            <a:endParaRPr lang="zh-CN" altLang="en-US" sz="4000"/>
          </a:p>
          <a:p>
            <a:pPr algn="ctr"/>
            <a:r>
              <a:rPr lang="en-US" altLang="zh-CN" sz="4000"/>
              <a:t>chat GPT </a:t>
            </a:r>
            <a:r>
              <a:rPr lang="zh-CN" altLang="en-US" sz="4000"/>
              <a:t>等</a:t>
            </a:r>
            <a:r>
              <a:rPr lang="en-US" altLang="zh-CN" sz="4000"/>
              <a:t>AI </a:t>
            </a:r>
            <a:r>
              <a:rPr lang="zh-CN" altLang="en-US" sz="4000"/>
              <a:t>井喷出现</a:t>
            </a:r>
            <a:endParaRPr lang="zh-CN" altLang="en-US" sz="4000"/>
          </a:p>
        </p:txBody>
      </p:sp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3"/>
            </p:custDataLst>
          </p:nvPr>
        </p:nvSpPr>
        <p:spPr>
          <a:xfrm>
            <a:off x="2463165" y="2790825"/>
            <a:ext cx="3611880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线性</a:t>
            </a:r>
            <a:r>
              <a:rPr lang="zh-CN" altLang="en-US" sz="5400" b="1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不可分</a:t>
            </a:r>
            <a:endParaRPr lang="zh-CN" altLang="en-US" sz="5400" b="1"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6202045" y="3021330"/>
            <a:ext cx="30295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2">
                    <a:lumMod val="75000"/>
                    <a:lumOff val="25000"/>
                  </a:schemeClr>
                </a:solidFill>
              </a:rPr>
              <a:t>Linearly </a:t>
            </a:r>
            <a:r>
              <a:rPr lang="en-US" altLang="zh-CN" sz="2400">
                <a:solidFill>
                  <a:schemeClr val="tx2">
                    <a:lumMod val="75000"/>
                    <a:lumOff val="25000"/>
                  </a:schemeClr>
                </a:solidFill>
              </a:rPr>
              <a:t>in</a:t>
            </a:r>
            <a:r>
              <a:rPr lang="zh-CN" altLang="en-US" sz="2400">
                <a:solidFill>
                  <a:schemeClr val="tx2">
                    <a:lumMod val="75000"/>
                    <a:lumOff val="25000"/>
                  </a:schemeClr>
                </a:solidFill>
              </a:rPr>
              <a:t>separable</a:t>
            </a:r>
            <a:endParaRPr lang="zh-CN" altLang="en-US" sz="24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5325" y="4358005"/>
            <a:ext cx="87985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线性不可分：当样本数据无法通过一个超平面完全分开时，称为线性不可分。</a:t>
            </a:r>
            <a:endParaRPr lang="zh-CN" altLang="en-US"/>
          </a:p>
          <a:p>
            <a:r>
              <a:rPr lang="zh-CN" altLang="en-US"/>
              <a:t>这种情况可能是因为类别之间存在重叠或噪声，无法用一个线性超平面将它们分开。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2" name="图片 1" descr="test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5" y="1363980"/>
            <a:ext cx="6378575" cy="47840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39340" y="542290"/>
            <a:ext cx="75133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解决方法</a:t>
            </a:r>
            <a:r>
              <a:rPr lang="en-US" altLang="zh-CN"/>
              <a:t>1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松弛变量（Slack Variables）：引入松弛变量允许一些样本点位于错误的一侧或在超平面上，以容忍一定程度的错误分类。这种方法被称为软间隔分类。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graphicFrame>
        <p:nvGraphicFramePr>
          <p:cNvPr id="10" name="表格 9"/>
          <p:cNvGraphicFramePr/>
          <p:nvPr>
            <p:custDataLst>
              <p:tags r:id="rId3"/>
            </p:custDataLst>
          </p:nvPr>
        </p:nvGraphicFramePr>
        <p:xfrm>
          <a:off x="1828800" y="2355850"/>
          <a:ext cx="8533765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05"/>
                <a:gridCol w="852805"/>
                <a:gridCol w="852805"/>
                <a:gridCol w="852805"/>
                <a:gridCol w="852805"/>
                <a:gridCol w="852805"/>
                <a:gridCol w="852805"/>
                <a:gridCol w="852805"/>
                <a:gridCol w="852805"/>
                <a:gridCol w="85280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继续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蜜蜂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蜜蜂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蜜蜂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？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蜜蜂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蜜蜂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蜜蜂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蜜蜂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花朵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花朵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花朵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花朵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花朵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花朵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花朵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？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花朵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花朵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花朵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1" name="右箭头 10"/>
          <p:cNvSpPr/>
          <p:nvPr>
            <p:custDataLst>
              <p:tags r:id="rId4"/>
            </p:custDataLst>
          </p:nvPr>
        </p:nvSpPr>
        <p:spPr>
          <a:xfrm rot="16200000">
            <a:off x="55245" y="3629660"/>
            <a:ext cx="3366770" cy="18161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>
            <p:custDataLst>
              <p:tags r:id="rId5"/>
            </p:custDataLst>
          </p:nvPr>
        </p:nvSpPr>
        <p:spPr>
          <a:xfrm>
            <a:off x="1718310" y="5290820"/>
            <a:ext cx="9078595" cy="1911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714875" y="859155"/>
            <a:ext cx="2914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error</a:t>
            </a:r>
            <a:endParaRPr lang="en-US" altLang="zh-CN"/>
          </a:p>
        </p:txBody>
      </p:sp>
    </p:spTree>
    <p:custDataLst>
      <p:tags r:id="rId6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48000" y="2407285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核技巧（Kernel Trick）：通过将低维特征空间中的数据映射到高维特征空间，使得原本线性不可分的问题在高维空间中变得线性可分。在高维空间中，可以应用线性可分的SVM来解决问题。这种方法被称为核支持向量机。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cxnSp>
        <p:nvCxnSpPr>
          <p:cNvPr id="2" name="直接箭头连接符 1"/>
          <p:cNvCxnSpPr/>
          <p:nvPr>
            <p:custDataLst>
              <p:tags r:id="rId3"/>
            </p:custDataLst>
          </p:nvPr>
        </p:nvCxnSpPr>
        <p:spPr>
          <a:xfrm flipV="1">
            <a:off x="1992630" y="2900680"/>
            <a:ext cx="74860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8577580" y="3060700"/>
            <a:ext cx="1256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data (G)</a:t>
            </a:r>
            <a:endParaRPr lang="en-US" altLang="zh-CN"/>
          </a:p>
        </p:txBody>
      </p:sp>
      <p:sp>
        <p:nvSpPr>
          <p:cNvPr id="3" name="椭圆 2"/>
          <p:cNvSpPr/>
          <p:nvPr>
            <p:custDataLst>
              <p:tags r:id="rId5"/>
            </p:custDataLst>
          </p:nvPr>
        </p:nvSpPr>
        <p:spPr>
          <a:xfrm>
            <a:off x="2344420" y="2828290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6"/>
            </p:custDataLst>
          </p:nvPr>
        </p:nvSpPr>
        <p:spPr>
          <a:xfrm>
            <a:off x="2598420" y="2828290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7"/>
            </p:custDataLst>
          </p:nvPr>
        </p:nvSpPr>
        <p:spPr>
          <a:xfrm>
            <a:off x="2889250" y="2828290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8"/>
            </p:custDataLst>
          </p:nvPr>
        </p:nvSpPr>
        <p:spPr>
          <a:xfrm>
            <a:off x="3092450" y="2828290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9"/>
            </p:custDataLst>
          </p:nvPr>
        </p:nvSpPr>
        <p:spPr>
          <a:xfrm>
            <a:off x="4363085" y="2828290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10"/>
            </p:custDataLst>
          </p:nvPr>
        </p:nvSpPr>
        <p:spPr>
          <a:xfrm>
            <a:off x="5264785" y="2834005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11"/>
            </p:custDataLst>
          </p:nvPr>
        </p:nvSpPr>
        <p:spPr>
          <a:xfrm>
            <a:off x="3295650" y="2828290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12"/>
            </p:custDataLst>
          </p:nvPr>
        </p:nvSpPr>
        <p:spPr>
          <a:xfrm>
            <a:off x="6353175" y="2843530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13"/>
            </p:custDataLst>
          </p:nvPr>
        </p:nvSpPr>
        <p:spPr>
          <a:xfrm>
            <a:off x="3590290" y="2828290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14"/>
            </p:custDataLst>
          </p:nvPr>
        </p:nvSpPr>
        <p:spPr>
          <a:xfrm>
            <a:off x="3460750" y="2828290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15"/>
            </p:custDataLst>
          </p:nvPr>
        </p:nvSpPr>
        <p:spPr>
          <a:xfrm>
            <a:off x="3829050" y="2828290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>
            <p:custDataLst>
              <p:tags r:id="rId16"/>
            </p:custDataLst>
          </p:nvPr>
        </p:nvSpPr>
        <p:spPr>
          <a:xfrm>
            <a:off x="7442200" y="2828290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>
            <p:custDataLst>
              <p:tags r:id="rId17"/>
            </p:custDataLst>
          </p:nvPr>
        </p:nvSpPr>
        <p:spPr>
          <a:xfrm>
            <a:off x="7298055" y="2828290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>
            <p:custDataLst>
              <p:tags r:id="rId18"/>
            </p:custDataLst>
          </p:nvPr>
        </p:nvSpPr>
        <p:spPr>
          <a:xfrm>
            <a:off x="7952740" y="2828290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>
            <p:custDataLst>
              <p:tags r:id="rId19"/>
            </p:custDataLst>
          </p:nvPr>
        </p:nvSpPr>
        <p:spPr>
          <a:xfrm>
            <a:off x="6069965" y="2843530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>
            <p:custDataLst>
              <p:tags r:id="rId20"/>
            </p:custDataLst>
          </p:nvPr>
        </p:nvSpPr>
        <p:spPr>
          <a:xfrm>
            <a:off x="7808595" y="2828290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>
            <p:custDataLst>
              <p:tags r:id="rId21"/>
            </p:custDataLst>
          </p:nvPr>
        </p:nvSpPr>
        <p:spPr>
          <a:xfrm>
            <a:off x="5691505" y="2828290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>
            <p:custDataLst>
              <p:tags r:id="rId22"/>
            </p:custDataLst>
          </p:nvPr>
        </p:nvSpPr>
        <p:spPr>
          <a:xfrm>
            <a:off x="6939280" y="2828290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23"/>
            </p:custDataLst>
          </p:nvPr>
        </p:nvSpPr>
        <p:spPr>
          <a:xfrm>
            <a:off x="8167370" y="2828290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>
            <p:custDataLst>
              <p:tags r:id="rId24"/>
            </p:custDataLst>
          </p:nvPr>
        </p:nvSpPr>
        <p:spPr>
          <a:xfrm>
            <a:off x="8382000" y="2828290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>
            <p:custDataLst>
              <p:tags r:id="rId25"/>
            </p:custDataLst>
          </p:nvPr>
        </p:nvSpPr>
        <p:spPr>
          <a:xfrm>
            <a:off x="4849495" y="2828290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1" name="直接箭头连接符 30"/>
          <p:cNvCxnSpPr/>
          <p:nvPr>
            <p:custDataLst>
              <p:tags r:id="rId26"/>
            </p:custDataLst>
          </p:nvPr>
        </p:nvCxnSpPr>
        <p:spPr>
          <a:xfrm>
            <a:off x="8577580" y="2296795"/>
            <a:ext cx="0" cy="54673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>
            <p:custDataLst>
              <p:tags r:id="rId27"/>
            </p:custDataLst>
          </p:nvPr>
        </p:nvSpPr>
        <p:spPr>
          <a:xfrm>
            <a:off x="8096885" y="1871345"/>
            <a:ext cx="2702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90 (G) </a:t>
            </a:r>
            <a:r>
              <a:rPr lang="zh-CN" altLang="en-US"/>
              <a:t>人重</a:t>
            </a:r>
            <a:r>
              <a:rPr lang="zh-CN" altLang="en-US"/>
              <a:t>硬标准</a:t>
            </a:r>
            <a:endParaRPr lang="zh-CN" altLang="en-US"/>
          </a:p>
        </p:txBody>
      </p:sp>
    </p:spTree>
    <p:custDataLst>
      <p:tags r:id="rId28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cxnSp>
        <p:nvCxnSpPr>
          <p:cNvPr id="2" name="直接箭头连接符 1"/>
          <p:cNvCxnSpPr/>
          <p:nvPr>
            <p:custDataLst>
              <p:tags r:id="rId3"/>
            </p:custDataLst>
          </p:nvPr>
        </p:nvCxnSpPr>
        <p:spPr>
          <a:xfrm flipV="1">
            <a:off x="2155825" y="5518785"/>
            <a:ext cx="74860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8740775" y="5678805"/>
            <a:ext cx="1256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data (G)</a:t>
            </a:r>
            <a:endParaRPr lang="en-US" altLang="zh-CN"/>
          </a:p>
        </p:txBody>
      </p:sp>
      <p:sp>
        <p:nvSpPr>
          <p:cNvPr id="3" name="椭圆 2"/>
          <p:cNvSpPr/>
          <p:nvPr>
            <p:custDataLst>
              <p:tags r:id="rId5"/>
            </p:custDataLst>
          </p:nvPr>
        </p:nvSpPr>
        <p:spPr>
          <a:xfrm>
            <a:off x="2507615" y="5246370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6"/>
            </p:custDataLst>
          </p:nvPr>
        </p:nvSpPr>
        <p:spPr>
          <a:xfrm>
            <a:off x="2761615" y="4627245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7"/>
            </p:custDataLst>
          </p:nvPr>
        </p:nvSpPr>
        <p:spPr>
          <a:xfrm>
            <a:off x="3052445" y="4932045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8"/>
            </p:custDataLst>
          </p:nvPr>
        </p:nvSpPr>
        <p:spPr>
          <a:xfrm>
            <a:off x="3255645" y="4341495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9"/>
            </p:custDataLst>
          </p:nvPr>
        </p:nvSpPr>
        <p:spPr>
          <a:xfrm>
            <a:off x="4526280" y="4741545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10"/>
            </p:custDataLst>
          </p:nvPr>
        </p:nvSpPr>
        <p:spPr>
          <a:xfrm>
            <a:off x="5427980" y="5023485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11"/>
            </p:custDataLst>
          </p:nvPr>
        </p:nvSpPr>
        <p:spPr>
          <a:xfrm>
            <a:off x="3458845" y="4760595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12"/>
            </p:custDataLst>
          </p:nvPr>
        </p:nvSpPr>
        <p:spPr>
          <a:xfrm>
            <a:off x="6516370" y="5052060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13"/>
            </p:custDataLst>
          </p:nvPr>
        </p:nvSpPr>
        <p:spPr>
          <a:xfrm>
            <a:off x="3753485" y="4436745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14"/>
            </p:custDataLst>
          </p:nvPr>
        </p:nvSpPr>
        <p:spPr>
          <a:xfrm>
            <a:off x="3623945" y="2865120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15"/>
            </p:custDataLst>
          </p:nvPr>
        </p:nvSpPr>
        <p:spPr>
          <a:xfrm>
            <a:off x="3992245" y="5074920"/>
            <a:ext cx="144145" cy="1441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>
            <p:custDataLst>
              <p:tags r:id="rId16"/>
            </p:custDataLst>
          </p:nvPr>
        </p:nvSpPr>
        <p:spPr>
          <a:xfrm>
            <a:off x="7605395" y="1988820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>
            <p:custDataLst>
              <p:tags r:id="rId17"/>
            </p:custDataLst>
          </p:nvPr>
        </p:nvSpPr>
        <p:spPr>
          <a:xfrm>
            <a:off x="7461250" y="2598420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>
            <p:custDataLst>
              <p:tags r:id="rId18"/>
            </p:custDataLst>
          </p:nvPr>
        </p:nvSpPr>
        <p:spPr>
          <a:xfrm>
            <a:off x="8115935" y="3293745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>
            <p:custDataLst>
              <p:tags r:id="rId19"/>
            </p:custDataLst>
          </p:nvPr>
        </p:nvSpPr>
        <p:spPr>
          <a:xfrm>
            <a:off x="6233160" y="2794635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>
            <p:custDataLst>
              <p:tags r:id="rId20"/>
            </p:custDataLst>
          </p:nvPr>
        </p:nvSpPr>
        <p:spPr>
          <a:xfrm>
            <a:off x="7971790" y="3817620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>
            <p:custDataLst>
              <p:tags r:id="rId21"/>
            </p:custDataLst>
          </p:nvPr>
        </p:nvSpPr>
        <p:spPr>
          <a:xfrm>
            <a:off x="5854700" y="1969770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>
            <p:custDataLst>
              <p:tags r:id="rId22"/>
            </p:custDataLst>
          </p:nvPr>
        </p:nvSpPr>
        <p:spPr>
          <a:xfrm>
            <a:off x="7102475" y="2960370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23"/>
            </p:custDataLst>
          </p:nvPr>
        </p:nvSpPr>
        <p:spPr>
          <a:xfrm>
            <a:off x="8330565" y="2760345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>
            <p:custDataLst>
              <p:tags r:id="rId24"/>
            </p:custDataLst>
          </p:nvPr>
        </p:nvSpPr>
        <p:spPr>
          <a:xfrm>
            <a:off x="8545195" y="3331845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>
            <p:custDataLst>
              <p:tags r:id="rId25"/>
            </p:custDataLst>
          </p:nvPr>
        </p:nvSpPr>
        <p:spPr>
          <a:xfrm>
            <a:off x="5012690" y="1712595"/>
            <a:ext cx="144145" cy="144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1" name="直接箭头连接符 30"/>
          <p:cNvCxnSpPr/>
          <p:nvPr>
            <p:custDataLst>
              <p:tags r:id="rId26"/>
            </p:custDataLst>
          </p:nvPr>
        </p:nvCxnSpPr>
        <p:spPr>
          <a:xfrm>
            <a:off x="8740775" y="4914900"/>
            <a:ext cx="0" cy="54673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>
            <p:custDataLst>
              <p:tags r:id="rId27"/>
            </p:custDataLst>
          </p:nvPr>
        </p:nvSpPr>
        <p:spPr>
          <a:xfrm>
            <a:off x="7749540" y="4545965"/>
            <a:ext cx="2702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90 (G) </a:t>
            </a:r>
            <a:r>
              <a:rPr lang="zh-CN" altLang="en-US"/>
              <a:t>人重</a:t>
            </a:r>
            <a:r>
              <a:rPr lang="zh-CN" altLang="en-US"/>
              <a:t>硬标准</a:t>
            </a:r>
            <a:endParaRPr lang="zh-CN" altLang="en-US"/>
          </a:p>
        </p:txBody>
      </p:sp>
      <p:cxnSp>
        <p:nvCxnSpPr>
          <p:cNvPr id="16" name="直接箭头连接符 15"/>
          <p:cNvCxnSpPr/>
          <p:nvPr>
            <p:custDataLst>
              <p:tags r:id="rId28"/>
            </p:custDataLst>
          </p:nvPr>
        </p:nvCxnSpPr>
        <p:spPr>
          <a:xfrm flipV="1">
            <a:off x="2150110" y="970915"/>
            <a:ext cx="0" cy="45478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29"/>
            </p:custDataLst>
          </p:nvPr>
        </p:nvSpPr>
        <p:spPr>
          <a:xfrm>
            <a:off x="1684655" y="970915"/>
            <a:ext cx="459740" cy="14090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/>
              <a:t>mapping(%)</a:t>
            </a:r>
            <a:endParaRPr lang="en-US" altLang="zh-CN"/>
          </a:p>
        </p:txBody>
      </p:sp>
      <p:cxnSp>
        <p:nvCxnSpPr>
          <p:cNvPr id="19" name="直接箭头连接符 18"/>
          <p:cNvCxnSpPr/>
          <p:nvPr>
            <p:custDataLst>
              <p:tags r:id="rId30"/>
            </p:custDataLst>
          </p:nvPr>
        </p:nvCxnSpPr>
        <p:spPr>
          <a:xfrm flipH="1">
            <a:off x="2195195" y="1355725"/>
            <a:ext cx="612775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>
            <p:custDataLst>
              <p:tags r:id="rId31"/>
            </p:custDataLst>
          </p:nvPr>
        </p:nvSpPr>
        <p:spPr>
          <a:xfrm>
            <a:off x="2310130" y="922655"/>
            <a:ext cx="2702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90 (%) </a:t>
            </a:r>
            <a:r>
              <a:rPr lang="zh-CN" altLang="en-US"/>
              <a:t>人重</a:t>
            </a:r>
            <a:r>
              <a:rPr lang="zh-CN" altLang="en-US"/>
              <a:t>硬标准</a:t>
            </a:r>
            <a:endParaRPr lang="zh-CN" altLang="en-US"/>
          </a:p>
        </p:txBody>
      </p:sp>
      <p:cxnSp>
        <p:nvCxnSpPr>
          <p:cNvPr id="27" name="直接连接符 26"/>
          <p:cNvCxnSpPr/>
          <p:nvPr>
            <p:custDataLst>
              <p:tags r:id="rId32"/>
            </p:custDataLst>
          </p:nvPr>
        </p:nvCxnSpPr>
        <p:spPr>
          <a:xfrm>
            <a:off x="3258185" y="1607185"/>
            <a:ext cx="5195570" cy="394716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>
            <p:custDataLst>
              <p:tags r:id="rId33"/>
            </p:custDataLst>
          </p:nvPr>
        </p:nvCxnSpPr>
        <p:spPr>
          <a:xfrm>
            <a:off x="2785745" y="2138045"/>
            <a:ext cx="5195570" cy="394716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>
            <p:custDataLst>
              <p:tags r:id="rId34"/>
            </p:custDataLst>
          </p:nvPr>
        </p:nvCxnSpPr>
        <p:spPr>
          <a:xfrm>
            <a:off x="3897630" y="1129030"/>
            <a:ext cx="5195570" cy="394716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640" y="253365"/>
            <a:ext cx="2011045" cy="2889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77265" y="944880"/>
            <a:ext cx="1080198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/>
              <a:t>分类：最终结果（最后</a:t>
            </a:r>
            <a:r>
              <a:rPr lang="zh-CN" altLang="en-US" sz="3200"/>
              <a:t>一列）</a:t>
            </a:r>
            <a:endParaRPr lang="zh-CN" altLang="en-US" sz="3200"/>
          </a:p>
          <a:p>
            <a:pPr algn="ctr"/>
            <a:r>
              <a:rPr lang="zh-CN" altLang="en-US" sz="3200"/>
              <a:t>特征值：训练参数（</a:t>
            </a:r>
            <a:r>
              <a:rPr lang="zh-CN" altLang="en-US" sz="3200"/>
              <a:t>前两列）</a:t>
            </a:r>
            <a:endParaRPr lang="zh-CN" altLang="en-US" sz="3200"/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1828800" y="2667000"/>
          <a:ext cx="853249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数据量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比对率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结果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继续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重做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重做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继续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继续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31309" b="60926"/>
          <a:stretch>
            <a:fillRect/>
          </a:stretch>
        </p:blipFill>
        <p:spPr>
          <a:xfrm>
            <a:off x="2451735" y="5169535"/>
            <a:ext cx="7000875" cy="39941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04695" y="918845"/>
            <a:ext cx="8239125" cy="50196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640" y="253365"/>
            <a:ext cx="2011045" cy="2889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77265" y="1750060"/>
            <a:ext cx="10801985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200"/>
              <a:t>超平面公式：</a:t>
            </a:r>
            <a:endParaRPr lang="zh-CN" altLang="en-US" sz="3200"/>
          </a:p>
          <a:p>
            <a:pPr algn="ctr"/>
            <a:r>
              <a:rPr lang="zh-CN" altLang="en-US" sz="3200"/>
              <a:t>w^T * x + b = 0</a:t>
            </a:r>
            <a:endParaRPr lang="zh-CN" altLang="en-US" sz="3200"/>
          </a:p>
          <a:p>
            <a:r>
              <a:rPr lang="zh-CN" altLang="en-US" sz="3200"/>
              <a:t>如果 w^T * x + b &gt; 0，那么样本点被划分到超平面的一侧；</a:t>
            </a:r>
            <a:endParaRPr lang="zh-CN" altLang="en-US" sz="3200"/>
          </a:p>
          <a:p>
            <a:r>
              <a:rPr lang="zh-CN" altLang="en-US" sz="3200"/>
              <a:t>如果 w^T * x + b &lt; 0，那么样本点被划分到超平面的另一侧。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1380490" y="4314190"/>
            <a:ext cx="103022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w 是超平面的法向量（normal vector），x 是输入样本的特征向量，b 是一个偏置项（bias term）。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cxnSp>
        <p:nvCxnSpPr>
          <p:cNvPr id="2" name="直接箭头连接符 1"/>
          <p:cNvCxnSpPr/>
          <p:nvPr>
            <p:custDataLst>
              <p:tags r:id="rId3"/>
            </p:custDataLst>
          </p:nvPr>
        </p:nvCxnSpPr>
        <p:spPr>
          <a:xfrm flipV="1">
            <a:off x="2376170" y="557530"/>
            <a:ext cx="0" cy="45478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740535" y="280670"/>
            <a:ext cx="459740" cy="14090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/>
              <a:t>mapping(%)</a:t>
            </a:r>
            <a:endParaRPr lang="en-US" altLang="zh-CN"/>
          </a:p>
        </p:txBody>
      </p:sp>
      <p:grpSp>
        <p:nvGrpSpPr>
          <p:cNvPr id="8" name="组合 7"/>
          <p:cNvGrpSpPr/>
          <p:nvPr/>
        </p:nvGrpSpPr>
        <p:grpSpPr>
          <a:xfrm>
            <a:off x="2280285" y="443230"/>
            <a:ext cx="8806815" cy="4775835"/>
            <a:chOff x="3717" y="1351"/>
            <a:chExt cx="13869" cy="7521"/>
          </a:xfrm>
        </p:grpSpPr>
        <p:cxnSp>
          <p:nvCxnSpPr>
            <p:cNvPr id="18" name="直接箭头连接符 17"/>
            <p:cNvCxnSpPr/>
            <p:nvPr>
              <p:custDataLst>
                <p:tags r:id="rId5"/>
              </p:custDataLst>
            </p:nvPr>
          </p:nvCxnSpPr>
          <p:spPr>
            <a:xfrm flipV="1">
              <a:off x="3717" y="8040"/>
              <a:ext cx="1178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>
              <p:custDataLst>
                <p:tags r:id="rId6"/>
              </p:custDataLst>
            </p:nvPr>
          </p:nvSpPr>
          <p:spPr>
            <a:xfrm>
              <a:off x="14087" y="8292"/>
              <a:ext cx="19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data (G)</a:t>
              </a:r>
              <a:endParaRPr lang="en-US" altLang="zh-CN"/>
            </a:p>
          </p:txBody>
        </p:sp>
        <p:sp>
          <p:nvSpPr>
            <p:cNvPr id="26" name="椭圆 25"/>
            <p:cNvSpPr/>
            <p:nvPr>
              <p:custDataLst>
                <p:tags r:id="rId7"/>
              </p:custDataLst>
            </p:nvPr>
          </p:nvSpPr>
          <p:spPr>
            <a:xfrm>
              <a:off x="4271" y="6411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>
              <p:custDataLst>
                <p:tags r:id="rId8"/>
              </p:custDataLst>
            </p:nvPr>
          </p:nvSpPr>
          <p:spPr>
            <a:xfrm>
              <a:off x="4671" y="5106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>
              <p:custDataLst>
                <p:tags r:id="rId9"/>
              </p:custDataLst>
            </p:nvPr>
          </p:nvSpPr>
          <p:spPr>
            <a:xfrm>
              <a:off x="5129" y="6051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>
              <p:custDataLst>
                <p:tags r:id="rId10"/>
              </p:custDataLst>
            </p:nvPr>
          </p:nvSpPr>
          <p:spPr>
            <a:xfrm>
              <a:off x="5449" y="6966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>
              <p:custDataLst>
                <p:tags r:id="rId11"/>
              </p:custDataLst>
            </p:nvPr>
          </p:nvSpPr>
          <p:spPr>
            <a:xfrm>
              <a:off x="4925" y="3876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>
              <p:custDataLst>
                <p:tags r:id="rId12"/>
              </p:custDataLst>
            </p:nvPr>
          </p:nvSpPr>
          <p:spPr>
            <a:xfrm>
              <a:off x="3893" y="5481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>
              <p:custDataLst>
                <p:tags r:id="rId13"/>
              </p:custDataLst>
            </p:nvPr>
          </p:nvSpPr>
          <p:spPr>
            <a:xfrm>
              <a:off x="5769" y="6531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>
              <p:custDataLst>
                <p:tags r:id="rId14"/>
              </p:custDataLst>
            </p:nvPr>
          </p:nvSpPr>
          <p:spPr>
            <a:xfrm>
              <a:off x="5579" y="4866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>
              <p:custDataLst>
                <p:tags r:id="rId15"/>
              </p:custDataLst>
            </p:nvPr>
          </p:nvSpPr>
          <p:spPr>
            <a:xfrm>
              <a:off x="6233" y="5976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>
              <p:custDataLst>
                <p:tags r:id="rId16"/>
              </p:custDataLst>
            </p:nvPr>
          </p:nvSpPr>
          <p:spPr>
            <a:xfrm>
              <a:off x="6029" y="7266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>
              <p:custDataLst>
                <p:tags r:id="rId17"/>
              </p:custDataLst>
            </p:nvPr>
          </p:nvSpPr>
          <p:spPr>
            <a:xfrm>
              <a:off x="6609" y="6831"/>
              <a:ext cx="227" cy="2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>
              <p:custDataLst>
                <p:tags r:id="rId18"/>
              </p:custDataLst>
            </p:nvPr>
          </p:nvSpPr>
          <p:spPr>
            <a:xfrm>
              <a:off x="12299" y="4536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>
              <p:custDataLst>
                <p:tags r:id="rId19"/>
              </p:custDataLst>
            </p:nvPr>
          </p:nvSpPr>
          <p:spPr>
            <a:xfrm>
              <a:off x="12072" y="3936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>
              <p:custDataLst>
                <p:tags r:id="rId20"/>
              </p:custDataLst>
            </p:nvPr>
          </p:nvSpPr>
          <p:spPr>
            <a:xfrm>
              <a:off x="13103" y="5451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>
              <p:custDataLst>
                <p:tags r:id="rId21"/>
              </p:custDataLst>
            </p:nvPr>
          </p:nvSpPr>
          <p:spPr>
            <a:xfrm>
              <a:off x="11845" y="3396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>
              <p:custDataLst>
                <p:tags r:id="rId22"/>
              </p:custDataLst>
            </p:nvPr>
          </p:nvSpPr>
          <p:spPr>
            <a:xfrm>
              <a:off x="12876" y="4566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>
              <p:custDataLst>
                <p:tags r:id="rId23"/>
              </p:custDataLst>
            </p:nvPr>
          </p:nvSpPr>
          <p:spPr>
            <a:xfrm>
              <a:off x="12474" y="3156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>
              <p:custDataLst>
                <p:tags r:id="rId24"/>
              </p:custDataLst>
            </p:nvPr>
          </p:nvSpPr>
          <p:spPr>
            <a:xfrm>
              <a:off x="11507" y="4581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>
              <p:custDataLst>
                <p:tags r:id="rId25"/>
              </p:custDataLst>
            </p:nvPr>
          </p:nvSpPr>
          <p:spPr>
            <a:xfrm>
              <a:off x="13441" y="5001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>
              <p:custDataLst>
                <p:tags r:id="rId26"/>
              </p:custDataLst>
            </p:nvPr>
          </p:nvSpPr>
          <p:spPr>
            <a:xfrm>
              <a:off x="13779" y="3216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>
              <p:custDataLst>
                <p:tags r:id="rId27"/>
              </p:custDataLst>
            </p:nvPr>
          </p:nvSpPr>
          <p:spPr>
            <a:xfrm>
              <a:off x="13530" y="3936"/>
              <a:ext cx="227" cy="2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3" name="直接箭头连接符 52"/>
            <p:cNvCxnSpPr/>
            <p:nvPr>
              <p:custDataLst>
                <p:tags r:id="rId28"/>
              </p:custDataLst>
            </p:nvPr>
          </p:nvCxnSpPr>
          <p:spPr>
            <a:xfrm>
              <a:off x="14087" y="7089"/>
              <a:ext cx="0" cy="86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>
              <p:custDataLst>
                <p:tags r:id="rId29"/>
              </p:custDataLst>
            </p:nvPr>
          </p:nvSpPr>
          <p:spPr>
            <a:xfrm>
              <a:off x="13330" y="6419"/>
              <a:ext cx="42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90 (G) </a:t>
              </a:r>
              <a:r>
                <a:rPr lang="zh-CN" altLang="en-US"/>
                <a:t>人重</a:t>
              </a:r>
              <a:r>
                <a:rPr lang="zh-CN" altLang="en-US"/>
                <a:t>硬标准</a:t>
              </a:r>
              <a:endParaRPr lang="zh-CN" altLang="en-US"/>
            </a:p>
          </p:txBody>
        </p:sp>
        <p:cxnSp>
          <p:nvCxnSpPr>
            <p:cNvPr id="3" name="直接箭头连接符 2"/>
            <p:cNvCxnSpPr/>
            <p:nvPr>
              <p:custDataLst>
                <p:tags r:id="rId30"/>
              </p:custDataLst>
            </p:nvPr>
          </p:nvCxnSpPr>
          <p:spPr>
            <a:xfrm flipH="1">
              <a:off x="3939" y="2033"/>
              <a:ext cx="96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>
              <p:custDataLst>
                <p:tags r:id="rId31"/>
              </p:custDataLst>
            </p:nvPr>
          </p:nvSpPr>
          <p:spPr>
            <a:xfrm>
              <a:off x="4120" y="1351"/>
              <a:ext cx="42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90 (%) </a:t>
              </a:r>
              <a:r>
                <a:rPr lang="zh-CN" altLang="en-US"/>
                <a:t>人重</a:t>
              </a:r>
              <a:r>
                <a:rPr lang="zh-CN" altLang="en-US"/>
                <a:t>硬标准</a:t>
              </a:r>
              <a:endParaRPr lang="zh-CN" altLang="en-US"/>
            </a:p>
          </p:txBody>
        </p:sp>
        <p:cxnSp>
          <p:nvCxnSpPr>
            <p:cNvPr id="55" name="直接连接符 54"/>
            <p:cNvCxnSpPr/>
            <p:nvPr>
              <p:custDataLst>
                <p:tags r:id="rId32"/>
              </p:custDataLst>
            </p:nvPr>
          </p:nvCxnSpPr>
          <p:spPr>
            <a:xfrm>
              <a:off x="4949" y="3488"/>
              <a:ext cx="2114" cy="3601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>
              <p:custDataLst>
                <p:tags r:id="rId33"/>
              </p:custDataLst>
            </p:nvPr>
          </p:nvCxnSpPr>
          <p:spPr>
            <a:xfrm>
              <a:off x="7375" y="2810"/>
              <a:ext cx="2114" cy="3601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>
              <p:custDataLst>
                <p:tags r:id="rId34"/>
              </p:custDataLst>
            </p:nvPr>
          </p:nvCxnSpPr>
          <p:spPr>
            <a:xfrm>
              <a:off x="10058" y="2249"/>
              <a:ext cx="2114" cy="3601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3510280" y="5454650"/>
            <a:ext cx="3894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对于二维数据来说</a:t>
            </a:r>
            <a:r>
              <a:rPr lang="en-US" altLang="zh-CN"/>
              <a:t> </a:t>
            </a:r>
            <a:r>
              <a:rPr lang="zh-CN" altLang="en-US"/>
              <a:t>超平面：</a:t>
            </a:r>
            <a:endParaRPr lang="zh-CN" altLang="en-US"/>
          </a:p>
          <a:p>
            <a:r>
              <a:rPr lang="en-US" altLang="zh-CN"/>
              <a:t>w</a:t>
            </a:r>
            <a:r>
              <a:rPr lang="en-US" altLang="zh-CN" baseline="-25000"/>
              <a:t>1</a:t>
            </a:r>
            <a:r>
              <a:rPr lang="en-US" altLang="zh-CN"/>
              <a:t>x</a:t>
            </a:r>
            <a:r>
              <a:rPr lang="en-US" altLang="zh-CN" baseline="-25000"/>
              <a:t>1</a:t>
            </a:r>
            <a:r>
              <a:rPr lang="en-US" altLang="zh-CN"/>
              <a:t>+ </a:t>
            </a:r>
            <a:r>
              <a:rPr lang="en-US" altLang="zh-CN">
                <a:sym typeface="+mn-ea"/>
              </a:rPr>
              <a:t>w</a:t>
            </a:r>
            <a:r>
              <a:rPr lang="en-US" altLang="zh-CN" baseline="-25000">
                <a:sym typeface="+mn-ea"/>
              </a:rPr>
              <a:t>2</a:t>
            </a:r>
            <a:r>
              <a:rPr lang="en-US" altLang="zh-CN">
                <a:sym typeface="+mn-ea"/>
              </a:rPr>
              <a:t>x</a:t>
            </a:r>
            <a:r>
              <a:rPr lang="en-US" altLang="zh-CN" baseline="-25000">
                <a:sym typeface="+mn-ea"/>
              </a:rPr>
              <a:t>2</a:t>
            </a:r>
            <a:r>
              <a:rPr lang="en-US" altLang="zh-CN" baseline="-25000">
                <a:sym typeface="+mn-ea"/>
              </a:rPr>
              <a:t> </a:t>
            </a:r>
            <a:r>
              <a:rPr lang="en-US" altLang="zh-CN"/>
              <a:t>+b = 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35"/>
            </p:custDataLst>
          </p:nvPr>
        </p:nvSpPr>
        <p:spPr>
          <a:xfrm>
            <a:off x="7226935" y="5462270"/>
            <a:ext cx="3894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</a:t>
            </a:r>
            <a:r>
              <a:rPr lang="zh-CN" altLang="en-US"/>
              <a:t>三维数据来说</a:t>
            </a:r>
            <a:r>
              <a:rPr lang="en-US" altLang="zh-CN"/>
              <a:t> </a:t>
            </a:r>
            <a:r>
              <a:rPr lang="zh-CN" altLang="en-US"/>
              <a:t>超平面：</a:t>
            </a:r>
            <a:endParaRPr lang="zh-CN" altLang="en-US"/>
          </a:p>
          <a:p>
            <a:r>
              <a:rPr lang="en-US" altLang="zh-CN"/>
              <a:t>w</a:t>
            </a:r>
            <a:r>
              <a:rPr lang="en-US" altLang="zh-CN" baseline="-25000"/>
              <a:t>1</a:t>
            </a:r>
            <a:r>
              <a:rPr lang="en-US" altLang="zh-CN"/>
              <a:t>x</a:t>
            </a:r>
            <a:r>
              <a:rPr lang="en-US" altLang="zh-CN" baseline="-25000"/>
              <a:t>1</a:t>
            </a:r>
            <a:r>
              <a:rPr lang="en-US" altLang="zh-CN"/>
              <a:t>+</a:t>
            </a:r>
            <a:r>
              <a:rPr lang="en-US" altLang="zh-CN">
                <a:sym typeface="+mn-ea"/>
              </a:rPr>
              <a:t>w</a:t>
            </a:r>
            <a:r>
              <a:rPr lang="en-US" altLang="zh-CN" baseline="-25000">
                <a:sym typeface="+mn-ea"/>
              </a:rPr>
              <a:t>2</a:t>
            </a:r>
            <a:r>
              <a:rPr lang="en-US" altLang="zh-CN">
                <a:sym typeface="+mn-ea"/>
              </a:rPr>
              <a:t>x</a:t>
            </a:r>
            <a:r>
              <a:rPr lang="en-US" altLang="zh-CN" baseline="-25000">
                <a:sym typeface="+mn-ea"/>
              </a:rPr>
              <a:t>2</a:t>
            </a:r>
            <a:r>
              <a:rPr lang="en-US" altLang="zh-CN">
                <a:sym typeface="+mn-ea"/>
              </a:rPr>
              <a:t>+</a:t>
            </a:r>
            <a:r>
              <a:rPr lang="en-US" altLang="zh-CN">
                <a:sym typeface="+mn-ea"/>
              </a:rPr>
              <a:t>w</a:t>
            </a:r>
            <a:r>
              <a:rPr lang="en-US" altLang="zh-CN" baseline="-25000">
                <a:sym typeface="+mn-ea"/>
              </a:rPr>
              <a:t>3</a:t>
            </a:r>
            <a:r>
              <a:rPr lang="en-US" altLang="zh-CN">
                <a:sym typeface="+mn-ea"/>
              </a:rPr>
              <a:t>x</a:t>
            </a:r>
            <a:r>
              <a:rPr lang="en-US" altLang="zh-CN" baseline="-25000">
                <a:sym typeface="+mn-ea"/>
              </a:rPr>
              <a:t>3</a:t>
            </a:r>
            <a:r>
              <a:rPr lang="en-US" altLang="zh-CN"/>
              <a:t>+b = 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36"/>
            </p:custDataLst>
          </p:nvPr>
        </p:nvSpPr>
        <p:spPr>
          <a:xfrm>
            <a:off x="222250" y="5504815"/>
            <a:ext cx="3894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</a:t>
            </a:r>
            <a:r>
              <a:rPr lang="zh-CN" altLang="en-US"/>
              <a:t>一维数据来说</a:t>
            </a:r>
            <a:r>
              <a:rPr lang="en-US" altLang="zh-CN"/>
              <a:t> </a:t>
            </a:r>
            <a:r>
              <a:rPr lang="zh-CN" altLang="en-US"/>
              <a:t>超平面：</a:t>
            </a:r>
            <a:endParaRPr lang="zh-CN" altLang="en-US"/>
          </a:p>
          <a:p>
            <a:r>
              <a:rPr lang="en-US" altLang="zh-CN"/>
              <a:t>w</a:t>
            </a:r>
            <a:r>
              <a:rPr lang="en-US" altLang="zh-CN" baseline="-25000"/>
              <a:t>1</a:t>
            </a:r>
            <a:r>
              <a:rPr lang="en-US" altLang="zh-CN"/>
              <a:t>x</a:t>
            </a:r>
            <a:r>
              <a:rPr lang="en-US" altLang="zh-CN" baseline="-25000"/>
              <a:t>1</a:t>
            </a:r>
            <a:r>
              <a:rPr lang="en-US" altLang="zh-CN" baseline="-25000">
                <a:sym typeface="+mn-ea"/>
              </a:rPr>
              <a:t> </a:t>
            </a:r>
            <a:r>
              <a:rPr lang="en-US" altLang="zh-CN"/>
              <a:t>+b = 0</a:t>
            </a:r>
            <a:endParaRPr lang="en-US" altLang="zh-CN"/>
          </a:p>
        </p:txBody>
      </p:sp>
    </p:spTree>
    <p:custDataLst>
      <p:tags r:id="rId3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10715" y="1266825"/>
            <a:ext cx="29260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人工智能</a:t>
            </a:r>
            <a:endParaRPr lang="zh-CN" altLang="en-US" sz="5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853440" y="3590925"/>
            <a:ext cx="29260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机器学习</a:t>
            </a:r>
            <a:endParaRPr lang="zh-CN" altLang="en-US" sz="5400" b="1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7493635" y="3033395"/>
            <a:ext cx="36118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支持向量机</a:t>
            </a:r>
            <a:endParaRPr lang="zh-CN" altLang="en-US" sz="5400" b="1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3512820" y="4608830"/>
            <a:ext cx="22402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有监督</a:t>
            </a:r>
            <a:endParaRPr lang="zh-CN" altLang="en-US" sz="5400" b="1"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6409055" y="4608830"/>
            <a:ext cx="22402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无监督</a:t>
            </a:r>
            <a:endParaRPr lang="zh-CN" altLang="en-US" sz="5400" b="1"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5490845" y="1790700"/>
            <a:ext cx="29260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深度学习</a:t>
            </a:r>
            <a:endParaRPr lang="zh-CN" altLang="en-US" sz="5400" b="1">
              <a:solidFill>
                <a:schemeClr val="accent4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989195" y="2967990"/>
            <a:ext cx="15544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分类</a:t>
            </a:r>
            <a:endParaRPr lang="zh-CN" altLang="en-US" sz="5400" b="1"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6688455" y="548005"/>
            <a:ext cx="15544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聚类</a:t>
            </a:r>
            <a:endParaRPr lang="zh-CN" altLang="en-US" sz="5400" b="1"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/>
          <p:cNvSpPr/>
          <p:nvPr>
            <p:custDataLst>
              <p:tags r:id="rId10"/>
            </p:custDataLst>
          </p:nvPr>
        </p:nvSpPr>
        <p:spPr>
          <a:xfrm>
            <a:off x="958533" y="2318385"/>
            <a:ext cx="308038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K-means</a:t>
            </a:r>
            <a:endParaRPr lang="en-US" altLang="zh-CN" sz="5400" b="1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048000" y="32448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https://blog.csdn.net/v_JULY_v/article/details/7624837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410538" y="2089683"/>
            <a:ext cx="5489803" cy="171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10000"/>
              </a:lnSpc>
            </a:pPr>
            <a:r>
              <a:rPr kumimoji="1" lang="zh-CN" altLang="en-US" sz="9600" b="1" kern="1500" spc="300" dirty="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  <a:cs typeface="思源黑体 Bold" panose="020B0800000000000000" charset="-122"/>
              </a:rPr>
              <a:t>感谢聆听</a:t>
            </a:r>
            <a:endParaRPr kumimoji="1" lang="zh-CN" altLang="en-US" sz="9600" b="1" kern="1500" spc="300" dirty="0">
              <a:solidFill>
                <a:schemeClr val="bg1"/>
              </a:solidFill>
              <a:uFillTx/>
              <a:latin typeface="思源黑体 Medium" panose="020B0600000000000000" charset="-122"/>
              <a:ea typeface="思源黑体 Medium" panose="020B0600000000000000" charset="-122"/>
              <a:cs typeface="思源黑体 Bold" panose="020B08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845" y="39287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THANKS FOR LISTENING</a:t>
            </a:r>
            <a:endParaRPr lang="en-US" altLang="zh-CN" spc="300">
              <a:solidFill>
                <a:schemeClr val="bg1"/>
              </a:solidFill>
              <a:uFillTx/>
              <a:latin typeface="思源黑体 Medium" panose="020B0600000000000000" charset="-122"/>
              <a:ea typeface="思源黑体 Medium" panose="020B0600000000000000" charset="-122"/>
              <a:sym typeface="+mn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94995" y="6356985"/>
            <a:ext cx="99060" cy="99060"/>
          </a:xfrm>
          <a:prstGeom prst="ellipse">
            <a:avLst/>
          </a:prstGeom>
          <a:solidFill>
            <a:srgbClr val="8DC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>
            <p:custDataLst>
              <p:tags r:id="rId3"/>
            </p:custDataLst>
          </p:nvPr>
        </p:nvSpPr>
        <p:spPr>
          <a:xfrm>
            <a:off x="872490" y="6356985"/>
            <a:ext cx="99060" cy="99060"/>
          </a:xfrm>
          <a:prstGeom prst="ellipse">
            <a:avLst/>
          </a:prstGeom>
          <a:solidFill>
            <a:srgbClr val="8DC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4"/>
            </p:custDataLst>
          </p:nvPr>
        </p:nvSpPr>
        <p:spPr>
          <a:xfrm>
            <a:off x="1149985" y="6356985"/>
            <a:ext cx="99060" cy="99060"/>
          </a:xfrm>
          <a:prstGeom prst="ellipse">
            <a:avLst/>
          </a:prstGeom>
          <a:solidFill>
            <a:srgbClr val="8DC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7829550" y="6291580"/>
            <a:ext cx="21145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spc="300">
                <a:solidFill>
                  <a:schemeClr val="bg1"/>
                </a:solidFill>
                <a:uFillTx/>
                <a:latin typeface="思源黑体 Light" panose="020B0300000000000000" charset="-122"/>
                <a:ea typeface="思源黑体 Light" panose="020B0300000000000000" charset="-122"/>
              </a:rPr>
              <a:t>欧易旗下子公司</a:t>
            </a:r>
            <a:endParaRPr lang="zh-CN" altLang="en-US" sz="800" spc="300">
              <a:solidFill>
                <a:schemeClr val="bg1"/>
              </a:solidFill>
              <a:uFillTx/>
              <a:latin typeface="思源黑体 Light" panose="020B0300000000000000" charset="-122"/>
              <a:ea typeface="思源黑体 Light" panose="020B0300000000000000" charset="-122"/>
            </a:endParaRPr>
          </a:p>
        </p:txBody>
      </p:sp>
      <p:pic>
        <p:nvPicPr>
          <p:cNvPr id="5" name="图片 4" descr="图层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070930" y="6237275"/>
            <a:ext cx="2700065" cy="255600"/>
          </a:xfrm>
          <a:prstGeom prst="rect">
            <a:avLst/>
          </a:prstGeom>
        </p:spPr>
      </p:pic>
      <p:pic>
        <p:nvPicPr>
          <p:cNvPr id="29" name="图片 28" descr="资源 2@4x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141621" y="537210"/>
            <a:ext cx="2629374" cy="288000"/>
          </a:xfrm>
          <a:prstGeom prst="rect">
            <a:avLst/>
          </a:prstGeom>
        </p:spPr>
      </p:pic>
      <p:pic>
        <p:nvPicPr>
          <p:cNvPr id="33" name="图片 32" descr="OE-LOGO-优化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96263" y="496570"/>
            <a:ext cx="1681480" cy="44386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61870" y="2929890"/>
            <a:ext cx="29260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人工智能</a:t>
            </a:r>
            <a:endParaRPr lang="zh-CN" altLang="en-US" sz="5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240145" y="1721485"/>
            <a:ext cx="29260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机器学习</a:t>
            </a:r>
            <a:endParaRPr lang="zh-CN" altLang="en-US" sz="5400" b="1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左大括号 11"/>
          <p:cNvSpPr/>
          <p:nvPr>
            <p:custDataLst>
              <p:tags r:id="rId4"/>
            </p:custDataLst>
          </p:nvPr>
        </p:nvSpPr>
        <p:spPr>
          <a:xfrm>
            <a:off x="5605145" y="2269490"/>
            <a:ext cx="469265" cy="2243455"/>
          </a:xfrm>
          <a:prstGeom prst="leftBrace">
            <a:avLst/>
          </a:prstGeom>
          <a:noFill/>
          <a:ln w="66675" cmpd="sng">
            <a:solidFill>
              <a:schemeClr val="accent6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6925945" y="3899535"/>
            <a:ext cx="15544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其他</a:t>
            </a:r>
            <a:endParaRPr lang="zh-CN" altLang="en-US" sz="5400" b="1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719455" y="2977515"/>
            <a:ext cx="29260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机器学习</a:t>
            </a:r>
            <a:endParaRPr lang="zh-CN" altLang="en-US" sz="5400" b="1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左大括号 11"/>
          <p:cNvSpPr/>
          <p:nvPr>
            <p:custDataLst>
              <p:tags r:id="rId4"/>
            </p:custDataLst>
          </p:nvPr>
        </p:nvSpPr>
        <p:spPr>
          <a:xfrm>
            <a:off x="3947160" y="2317115"/>
            <a:ext cx="469265" cy="2243455"/>
          </a:xfrm>
          <a:prstGeom prst="leftBrace">
            <a:avLst/>
          </a:prstGeom>
          <a:noFill/>
          <a:ln w="66675" cmpd="sng">
            <a:solidFill>
              <a:schemeClr val="accent6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4528820" y="1848485"/>
            <a:ext cx="22402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有监督</a:t>
            </a:r>
            <a:endParaRPr lang="zh-CN" altLang="en-US" sz="5400" b="1"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528820" y="4004945"/>
            <a:ext cx="22402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无监督</a:t>
            </a:r>
            <a:endParaRPr lang="zh-CN" altLang="en-US" sz="5400" b="1"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4185920" y="983615"/>
            <a:ext cx="29260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（分类）</a:t>
            </a:r>
            <a:endParaRPr lang="zh-CN" altLang="en-US" sz="5400" b="1"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4185920" y="4813300"/>
            <a:ext cx="29260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（聚类）</a:t>
            </a:r>
            <a:endParaRPr lang="zh-CN" altLang="en-US" sz="5400" b="1"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左大括号 3"/>
          <p:cNvSpPr/>
          <p:nvPr>
            <p:custDataLst>
              <p:tags r:id="rId9"/>
            </p:custDataLst>
          </p:nvPr>
        </p:nvSpPr>
        <p:spPr>
          <a:xfrm>
            <a:off x="7045325" y="3610610"/>
            <a:ext cx="469265" cy="2243455"/>
          </a:xfrm>
          <a:prstGeom prst="leftBrace">
            <a:avLst/>
          </a:prstGeom>
          <a:noFill/>
          <a:ln w="66675" cmpd="sng">
            <a:solidFill>
              <a:schemeClr val="accent6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左大括号 7"/>
          <p:cNvSpPr/>
          <p:nvPr>
            <p:custDataLst>
              <p:tags r:id="rId10"/>
            </p:custDataLst>
          </p:nvPr>
        </p:nvSpPr>
        <p:spPr>
          <a:xfrm>
            <a:off x="7045325" y="1070610"/>
            <a:ext cx="469265" cy="2243455"/>
          </a:xfrm>
          <a:prstGeom prst="leftBrace">
            <a:avLst/>
          </a:prstGeom>
          <a:noFill/>
          <a:ln w="66675" cmpd="sng">
            <a:solidFill>
              <a:schemeClr val="accent6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7790815" y="542290"/>
            <a:ext cx="36118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支持向量机</a:t>
            </a:r>
            <a:endParaRPr lang="zh-CN" altLang="en-US" sz="5400" b="1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/>
          <p:cNvSpPr/>
          <p:nvPr>
            <p:custDataLst>
              <p:tags r:id="rId12"/>
            </p:custDataLst>
          </p:nvPr>
        </p:nvSpPr>
        <p:spPr>
          <a:xfrm>
            <a:off x="8133715" y="1524635"/>
            <a:ext cx="29260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深度学习</a:t>
            </a:r>
            <a:endParaRPr lang="zh-CN" altLang="en-US" sz="5400" b="1">
              <a:solidFill>
                <a:schemeClr val="accent4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/>
          <p:cNvSpPr/>
          <p:nvPr>
            <p:custDataLst>
              <p:tags r:id="rId13"/>
            </p:custDataLst>
          </p:nvPr>
        </p:nvSpPr>
        <p:spPr>
          <a:xfrm>
            <a:off x="8819515" y="2446655"/>
            <a:ext cx="15544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其他</a:t>
            </a:r>
            <a:endParaRPr lang="zh-CN" altLang="en-US" sz="5400" b="1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/>
          <p:cNvSpPr/>
          <p:nvPr>
            <p:custDataLst>
              <p:tags r:id="rId14"/>
            </p:custDataLst>
          </p:nvPr>
        </p:nvSpPr>
        <p:spPr>
          <a:xfrm>
            <a:off x="8056563" y="3686810"/>
            <a:ext cx="308038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K-means</a:t>
            </a:r>
            <a:endParaRPr lang="en-US" altLang="zh-CN" sz="5400" b="1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/>
          <p:cNvSpPr/>
          <p:nvPr>
            <p:custDataLst>
              <p:tags r:id="rId15"/>
            </p:custDataLst>
          </p:nvPr>
        </p:nvSpPr>
        <p:spPr>
          <a:xfrm>
            <a:off x="8819515" y="4926965"/>
            <a:ext cx="15544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其他</a:t>
            </a:r>
            <a:endParaRPr lang="zh-CN" altLang="en-US" sz="5400" b="1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48000" y="2065020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endParaRPr lang="zh-CN" altLang="en-US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69260" y="3535680"/>
            <a:ext cx="18884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/>
              <a:t>机器</a:t>
            </a:r>
            <a:endParaRPr lang="zh-CN" altLang="en-US" sz="3200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7188200" y="3535680"/>
            <a:ext cx="18884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/>
              <a:t>学习</a:t>
            </a:r>
            <a:endParaRPr lang="zh-CN" altLang="en-US" sz="3200"/>
          </a:p>
        </p:txBody>
      </p:sp>
      <p:sp>
        <p:nvSpPr>
          <p:cNvPr id="8" name="右箭头 7"/>
          <p:cNvSpPr/>
          <p:nvPr/>
        </p:nvSpPr>
        <p:spPr>
          <a:xfrm rot="8280000">
            <a:off x="3947795" y="3082925"/>
            <a:ext cx="1064260" cy="22987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>
            <p:custDataLst>
              <p:tags r:id="rId4"/>
            </p:custDataLst>
          </p:nvPr>
        </p:nvSpPr>
        <p:spPr>
          <a:xfrm rot="2820000">
            <a:off x="7103110" y="2979420"/>
            <a:ext cx="1064260" cy="22987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rcRect b="7711"/>
          <a:stretch>
            <a:fillRect/>
          </a:stretch>
        </p:blipFill>
        <p:spPr>
          <a:xfrm>
            <a:off x="1215390" y="2110105"/>
            <a:ext cx="2057400" cy="2637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25755" y="5085080"/>
            <a:ext cx="4409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阿瑟·萨缪尔(Arthur Samuel, 1901-1990)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99735" y="2354580"/>
            <a:ext cx="4907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编写了世界上第一个棋类人工智能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5011420" y="3055620"/>
            <a:ext cx="6096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Machine learning is a field of study that gives computers the ability to learn without being </a:t>
            </a:r>
            <a:r>
              <a:rPr lang="zh-CN" altLang="en-US">
                <a:solidFill>
                  <a:srgbClr val="FF0000"/>
                </a:solidFill>
              </a:rPr>
              <a:t>explicitly</a:t>
            </a:r>
            <a:r>
              <a:rPr lang="zh-CN" altLang="en-US"/>
              <a:t> </a:t>
            </a:r>
            <a:r>
              <a:rPr lang="zh-CN" altLang="en-US">
                <a:solidFill>
                  <a:srgbClr val="FF0000"/>
                </a:solidFill>
              </a:rPr>
              <a:t>programmed</a:t>
            </a:r>
            <a:r>
              <a:rPr lang="zh-CN" altLang="en-US"/>
              <a:t>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机器学习赋予计算机学习的能力，</a:t>
            </a:r>
            <a:endParaRPr lang="zh-CN" altLang="en-US"/>
          </a:p>
          <a:p>
            <a:r>
              <a:rPr lang="zh-CN" altLang="en-US"/>
              <a:t>使计算机具备在没有</a:t>
            </a:r>
            <a:r>
              <a:rPr lang="zh-CN" altLang="en-US">
                <a:solidFill>
                  <a:srgbClr val="FF0000"/>
                </a:solidFill>
              </a:rPr>
              <a:t>显著性编程</a:t>
            </a:r>
            <a:r>
              <a:rPr lang="zh-CN" altLang="en-US"/>
              <a:t>的情况下学习的能力。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68170" y="1695450"/>
            <a:ext cx="7743825" cy="1733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18310" y="950595"/>
            <a:ext cx="242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显著性编程：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4143375" y="10274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reseq_v3/</a:t>
            </a:r>
            <a:r>
              <a:rPr lang="zh-CN" altLang="en-US"/>
              <a:t>scripts/qc_check.py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35480" y="3531870"/>
            <a:ext cx="709231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硬性指标确定是否质控</a:t>
            </a:r>
            <a:r>
              <a:rPr lang="zh-CN" altLang="en-US"/>
              <a:t>过关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带来的问题：</a:t>
            </a:r>
            <a:endParaRPr lang="zh-CN" altLang="en-US"/>
          </a:p>
          <a:p>
            <a:pPr indent="457200"/>
            <a:r>
              <a:rPr lang="zh-CN" altLang="en-US"/>
              <a:t>对于不完整的参考基因组，比对率低一些可以接受。</a:t>
            </a:r>
            <a:endParaRPr lang="zh-CN" altLang="en-US"/>
          </a:p>
          <a:p>
            <a:pPr indent="457200"/>
            <a:r>
              <a:rPr lang="zh-CN" altLang="en-US"/>
              <a:t>对于特殊样本，</a:t>
            </a:r>
            <a:r>
              <a:rPr lang="en-US" altLang="zh-CN"/>
              <a:t>dup </a:t>
            </a:r>
            <a:r>
              <a:rPr lang="zh-CN" altLang="en-US"/>
              <a:t>高一些</a:t>
            </a:r>
            <a:r>
              <a:rPr lang="zh-CN" altLang="en-US"/>
              <a:t>可以接受。</a:t>
            </a:r>
            <a:endParaRPr lang="zh-CN" altLang="en-US"/>
          </a:p>
          <a:p>
            <a:pPr indent="457200"/>
            <a:r>
              <a:rPr lang="zh-CN" altLang="en-US"/>
              <a:t>对于降解样本，数据量少一些</a:t>
            </a:r>
            <a:r>
              <a:rPr lang="zh-CN" altLang="en-US"/>
              <a:t>可以接受。</a:t>
            </a:r>
            <a:endParaRPr lang="zh-CN" altLang="en-US"/>
          </a:p>
          <a:p>
            <a:pPr indent="457200"/>
            <a:r>
              <a:rPr lang="zh-CN" altLang="en-US"/>
              <a:t>深度</a:t>
            </a:r>
            <a:r>
              <a:rPr lang="en-US" altLang="zh-CN"/>
              <a:t>·····</a:t>
            </a:r>
            <a:endParaRPr lang="en-US" altLang="zh-CN"/>
          </a:p>
          <a:p>
            <a:pPr indent="457200"/>
            <a:r>
              <a:rPr lang="zh-CN" altLang="en-US"/>
              <a:t>数据量</a:t>
            </a:r>
            <a:r>
              <a:rPr lang="en-US" altLang="zh-CN"/>
              <a:t>······</a:t>
            </a:r>
            <a:endParaRPr lang="en-US" altLang="zh-CN"/>
          </a:p>
          <a:p>
            <a:pPr indent="457200"/>
            <a:r>
              <a:rPr lang="zh-CN" altLang="en-US"/>
              <a:t>其它</a:t>
            </a:r>
            <a:r>
              <a:rPr lang="en-US" altLang="zh-CN"/>
              <a:t>······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718310" y="950595"/>
            <a:ext cx="242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非显著性编程：</a:t>
            </a:r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2105025" y="1745615"/>
            <a:ext cx="9213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丢给计算机许多项目</a:t>
            </a:r>
            <a:endParaRPr lang="zh-CN" altLang="en-US"/>
          </a:p>
          <a:p>
            <a:r>
              <a:rPr lang="zh-CN" altLang="en-US"/>
              <a:t>有些项目质控不合格回去</a:t>
            </a:r>
            <a:r>
              <a:rPr lang="zh-CN" altLang="en-US">
                <a:solidFill>
                  <a:srgbClr val="FF0000"/>
                </a:solidFill>
              </a:rPr>
              <a:t>加测或重做实验</a:t>
            </a:r>
            <a:endParaRPr lang="zh-CN" altLang="en-US"/>
          </a:p>
          <a:p>
            <a:r>
              <a:rPr lang="zh-CN" altLang="en-US"/>
              <a:t>有些项目质控不合格</a:t>
            </a:r>
            <a:r>
              <a:rPr lang="zh-CN" altLang="en-US">
                <a:solidFill>
                  <a:srgbClr val="FF0000"/>
                </a:solidFill>
              </a:rPr>
              <a:t>继续</a:t>
            </a:r>
            <a:r>
              <a:rPr lang="zh-CN" altLang="en-US"/>
              <a:t>往下分析</a:t>
            </a:r>
            <a:endParaRPr lang="zh-CN" altLang="en-US"/>
          </a:p>
          <a:p>
            <a:r>
              <a:rPr lang="zh-CN" altLang="en-US"/>
              <a:t>由计算机自己</a:t>
            </a:r>
            <a:r>
              <a:rPr lang="zh-CN" altLang="en-US"/>
              <a:t>根据项目的参数、特点、物种、样本等特征值对</a:t>
            </a:r>
            <a:r>
              <a:rPr lang="zh-CN" altLang="en-US">
                <a:solidFill>
                  <a:srgbClr val="FF0000"/>
                </a:solidFill>
              </a:rPr>
              <a:t>是否继续分析</a:t>
            </a:r>
            <a:r>
              <a:rPr lang="zh-CN" altLang="en-US"/>
              <a:t>进行总结。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24300" y="3613150"/>
            <a:ext cx="597090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Tom Mitcell：</a:t>
            </a:r>
            <a:endParaRPr lang="zh-CN" altLang="en-US"/>
          </a:p>
          <a:p>
            <a:r>
              <a:rPr lang="zh-CN" altLang="en-US"/>
              <a:t>A computer program is said to learn from </a:t>
            </a:r>
            <a:r>
              <a:rPr lang="zh-CN" altLang="en-US">
                <a:solidFill>
                  <a:srgbClr val="FF0000"/>
                </a:solidFill>
              </a:rPr>
              <a:t>experience E</a:t>
            </a:r>
            <a:r>
              <a:rPr lang="zh-CN" altLang="en-US"/>
              <a:t> with respect to some class of </a:t>
            </a:r>
            <a:r>
              <a:rPr lang="zh-CN" altLang="en-US">
                <a:solidFill>
                  <a:srgbClr val="FF0000"/>
                </a:solidFill>
              </a:rPr>
              <a:t>tasks T</a:t>
            </a:r>
            <a:r>
              <a:rPr lang="zh-CN" altLang="en-US"/>
              <a:t> and </a:t>
            </a:r>
            <a:r>
              <a:rPr lang="zh-CN" altLang="en-US">
                <a:solidFill>
                  <a:srgbClr val="FF0000"/>
                </a:solidFill>
              </a:rPr>
              <a:t>performance measure P</a:t>
            </a:r>
            <a:r>
              <a:rPr lang="zh-CN" altLang="en-US"/>
              <a:t> if its performance at tasks in T, as measured by P, improves with experience E.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48000" y="3244850"/>
            <a:ext cx="1372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4"/>
            </p:custDataLst>
          </p:nvPr>
        </p:nvPicPr>
        <p:blipFill>
          <a:blip r:embed="rId5"/>
          <a:srcRect l="15945" r="6412"/>
          <a:stretch>
            <a:fillRect/>
          </a:stretch>
        </p:blipFill>
        <p:spPr>
          <a:xfrm>
            <a:off x="1193800" y="3613150"/>
            <a:ext cx="2232025" cy="16827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UNIT_TABLE_BEAUTIFY" val="smartTable{3a221d77-240d-427a-a758-c364bed098e6}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  <p:tag name="KSO_WM_UNIT_PLACING_PICTURE_USER_VIEWPORT" val="{&quot;height&quot;:8100,&quot;width&quot;:11025}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UNIT_TABLE_BEAUTIFY" val="smartTable{3a221d77-240d-427a-a758-c364bed098e6}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UNIT_TABLE_BEAUTIFY" val="smartTable{1ffa0e17-7cf3-42db-a401-932c323b87a3}"/>
</p:tagLst>
</file>

<file path=ppt/tags/tag326.xml><?xml version="1.0" encoding="utf-8"?>
<p:tagLst xmlns:p="http://schemas.openxmlformats.org/presentationml/2006/main">
  <p:tag name="KSO_WM_BEAUTIFY_FLAG" val=""/>
  <p:tag name="KSO_WM_UNIT_PLACING_PICTURE_USER_VIEWPORT" val="{&quot;height&quot;:8100,&quot;width&quot;:11025}"/>
</p:tagLst>
</file>

<file path=ppt/tags/tag32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79.xml><?xml version="1.0" encoding="utf-8"?>
<p:tagLst xmlns:p="http://schemas.openxmlformats.org/presentationml/2006/main">
  <p:tag name="COMMONDATA" val="eyJoZGlkIjoiMDdiNzcxZTcwODhkZDkwYzM2ZTQ5OGE4ZTM4YmY3YjEifQ=="/>
  <p:tag name="KSO_WPP_MARK_KEY" val="bd8a7a6e-a033-4ccf-99c4-a97c5c06823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2258</Words>
  <Application>WPS 演示</Application>
  <PresentationFormat>宽屏</PresentationFormat>
  <Paragraphs>350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8" baseType="lpstr">
      <vt:lpstr>Arial</vt:lpstr>
      <vt:lpstr>宋体</vt:lpstr>
      <vt:lpstr>Wingdings</vt:lpstr>
      <vt:lpstr>Wingdings</vt:lpstr>
      <vt:lpstr>微软雅黑</vt:lpstr>
      <vt:lpstr>思源黑体 Regular</vt:lpstr>
      <vt:lpstr>兰亭黑-简 中黑</vt:lpstr>
      <vt:lpstr>黑体</vt:lpstr>
      <vt:lpstr>Gotham Bold</vt:lpstr>
      <vt:lpstr>思源黑体 Medium</vt:lpstr>
      <vt:lpstr>思源黑体 Light</vt:lpstr>
      <vt:lpstr>思源黑体 Bold</vt:lpstr>
      <vt:lpstr>Times New Roman</vt:lpstr>
      <vt:lpstr>Arial Unicode MS</vt:lpstr>
      <vt:lpstr>Calibri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郑福兴</cp:lastModifiedBy>
  <cp:revision>483</cp:revision>
  <dcterms:created xsi:type="dcterms:W3CDTF">2019-06-19T02:08:00Z</dcterms:created>
  <dcterms:modified xsi:type="dcterms:W3CDTF">2023-05-25T06:31:52Z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66DFD775F55944FBB70080FCA967C164</vt:lpwstr>
  </property>
</Properties>
</file>